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8288000" cy="10287000"/>
  <p:notesSz cx="6858000" cy="9144000"/>
  <p:embeddedFontLst>
    <p:embeddedFont>
      <p:font typeface="Barlow Medium" panose="00000600000000000000" pitchFamily="2" charset="0"/>
      <p:regular r:id="rId64"/>
    </p:embeddedFont>
    <p:embeddedFont>
      <p:font typeface="Be Vietnam Ultra-Bold" panose="020B0604020202020204" charset="0"/>
      <p:regular r:id="rId65"/>
    </p:embeddedFont>
    <p:embeddedFont>
      <p:font typeface="Cooper Hewitt" panose="020B0604020202020204" charset="0"/>
      <p:regular r:id="rId66"/>
    </p:embeddedFont>
    <p:embeddedFont>
      <p:font typeface="Lato" panose="020F0502020204030203" pitchFamily="34" charset="0"/>
      <p:regular r:id="rId67"/>
    </p:embeddedFont>
    <p:embeddedFont>
      <p:font typeface="Lato Bold" panose="020F0502020204030203" charset="0"/>
      <p:regular r:id="rId68"/>
    </p:embeddedFont>
    <p:embeddedFont>
      <p:font typeface="Lato Bold Italics" panose="020B0604020202020204" charset="0"/>
      <p:regular r:id="rId69"/>
    </p:embeddedFont>
    <p:embeddedFont>
      <p:font typeface="Oswald Bold" panose="020B0604020202020204" charset="0"/>
      <p:regular r:id="rId70"/>
    </p:embeddedFont>
    <p:embeddedFont>
      <p:font typeface="Roboto Bold" panose="020B0604020202020204" charset="0"/>
      <p:regular r:id="rId71"/>
    </p:embeddedFont>
    <p:embeddedFont>
      <p:font typeface="Roboto Bold Italics" panose="020B0604020202020204"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16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a:t>
            </a:r>
            <a:r>
              <a:rPr lang="en-US" dirty="0" err="1"/>
              <a:t>Các</a:t>
            </a:r>
            <a:r>
              <a:rPr lang="en-US" dirty="0"/>
              <a:t> </a:t>
            </a:r>
            <a:r>
              <a:rPr lang="en-US" dirty="0" err="1"/>
              <a:t>tác</a:t>
            </a:r>
            <a:r>
              <a:rPr lang="en-US" dirty="0"/>
              <a:t> </a:t>
            </a:r>
            <a:r>
              <a:rPr lang="en-US" dirty="0" err="1"/>
              <a:t>giả</a:t>
            </a:r>
            <a:r>
              <a:rPr lang="en-US" dirty="0"/>
              <a:t> </a:t>
            </a:r>
            <a:r>
              <a:rPr lang="en-US" dirty="0" err="1"/>
              <a:t>triển</a:t>
            </a:r>
            <a:r>
              <a:rPr lang="en-US" dirty="0"/>
              <a:t> </a:t>
            </a:r>
            <a:r>
              <a:rPr lang="en-US" dirty="0" err="1"/>
              <a:t>khai</a:t>
            </a:r>
            <a:r>
              <a:rPr lang="en-US" dirty="0"/>
              <a:t> </a:t>
            </a:r>
            <a:r>
              <a:rPr lang="en-US" dirty="0" err="1"/>
              <a:t>quá</a:t>
            </a:r>
            <a:r>
              <a:rPr lang="en-US" dirty="0"/>
              <a:t> </a:t>
            </a:r>
            <a:r>
              <a:rPr lang="en-US" dirty="0" err="1"/>
              <a:t>trình</a:t>
            </a:r>
            <a:r>
              <a:rPr lang="en-US" dirty="0"/>
              <a:t> </a:t>
            </a:r>
            <a:r>
              <a:rPr lang="en-US" dirty="0" err="1"/>
              <a:t>thiết</a:t>
            </a:r>
            <a:r>
              <a:rPr lang="en-US" dirty="0"/>
              <a:t> </a:t>
            </a:r>
            <a:r>
              <a:rPr lang="en-US" dirty="0" err="1"/>
              <a:t>kế</a:t>
            </a:r>
            <a:r>
              <a:rPr lang="en-US" dirty="0"/>
              <a:t> DSS </a:t>
            </a:r>
            <a:r>
              <a:rPr lang="en-US" dirty="0" err="1"/>
              <a:t>theo</a:t>
            </a:r>
            <a:r>
              <a:rPr lang="en-US" dirty="0"/>
              <a:t> </a:t>
            </a:r>
            <a:r>
              <a:rPr lang="en-US" dirty="0" err="1"/>
              <a:t>khung</a:t>
            </a:r>
            <a:r>
              <a:rPr lang="en-US" dirty="0"/>
              <a:t> </a:t>
            </a:r>
            <a:r>
              <a:rPr lang="en-US" dirty="0" err="1"/>
              <a:t>làm</a:t>
            </a:r>
            <a:r>
              <a:rPr lang="en-US" dirty="0"/>
              <a:t> </a:t>
            </a:r>
            <a:r>
              <a:rPr lang="en-US" dirty="0" err="1"/>
              <a:t>việc</a:t>
            </a:r>
            <a:r>
              <a:rPr lang="en-US" dirty="0"/>
              <a:t> do </a:t>
            </a:r>
            <a:r>
              <a:rPr lang="en-US" dirty="0" err="1"/>
              <a:t>Peffers</a:t>
            </a:r>
            <a:r>
              <a:rPr lang="en-US" dirty="0"/>
              <a:t> </a:t>
            </a:r>
            <a:r>
              <a:rPr lang="en-US" dirty="0" err="1"/>
              <a:t>và</a:t>
            </a:r>
            <a:r>
              <a:rPr lang="en-US" dirty="0"/>
              <a:t> </a:t>
            </a:r>
            <a:r>
              <a:rPr lang="en-US" dirty="0" err="1"/>
              <a:t>các</a:t>
            </a:r>
            <a:r>
              <a:rPr lang="en-US" dirty="0"/>
              <a:t> </a:t>
            </a:r>
            <a:r>
              <a:rPr lang="en-US" dirty="0" err="1"/>
              <a:t>cộng</a:t>
            </a:r>
            <a:r>
              <a:rPr lang="en-US" dirty="0"/>
              <a:t> </a:t>
            </a:r>
            <a:r>
              <a:rPr lang="en-US" dirty="0" err="1"/>
              <a:t>sự</a:t>
            </a:r>
            <a:r>
              <a:rPr lang="en-US" dirty="0"/>
              <a:t> </a:t>
            </a:r>
            <a:r>
              <a:rPr lang="en-US" dirty="0" err="1"/>
              <a:t>đề</a:t>
            </a:r>
            <a:r>
              <a:rPr lang="en-US" dirty="0"/>
              <a:t> </a:t>
            </a:r>
            <a:r>
              <a:rPr lang="en-US" dirty="0" err="1"/>
              <a:t>xuất</a:t>
            </a:r>
            <a:r>
              <a:rPr lang="en-US" dirty="0"/>
              <a:t>. </a:t>
            </a:r>
            <a:r>
              <a:rPr lang="en-US" dirty="0" err="1"/>
              <a:t>Vì</a:t>
            </a:r>
            <a:r>
              <a:rPr lang="en-US" dirty="0"/>
              <a:t> ...</a:t>
            </a:r>
          </a:p>
          <a:p>
            <a:endParaRPr lang="en-US" dirty="0"/>
          </a:p>
          <a:p>
            <a:r>
              <a:rPr lang="en-US" dirty="0"/>
              <a:t>- </a:t>
            </a:r>
            <a:r>
              <a:rPr lang="en-US" dirty="0" err="1"/>
              <a:t>Tổng</a:t>
            </a:r>
            <a:r>
              <a:rPr lang="en-US" dirty="0"/>
              <a:t> </a:t>
            </a:r>
            <a:r>
              <a:rPr lang="en-US" dirty="0" err="1"/>
              <a:t>thể</a:t>
            </a:r>
            <a:r>
              <a:rPr lang="en-US" dirty="0"/>
              <a:t>, </a:t>
            </a:r>
            <a:r>
              <a:rPr lang="en-US" dirty="0" err="1"/>
              <a:t>quá</a:t>
            </a:r>
            <a:r>
              <a:rPr lang="en-US" dirty="0"/>
              <a:t> </a:t>
            </a:r>
            <a:r>
              <a:rPr lang="en-US" dirty="0" err="1"/>
              <a:t>trình</a:t>
            </a:r>
            <a:r>
              <a:rPr lang="en-US" dirty="0"/>
              <a:t> </a:t>
            </a:r>
            <a:r>
              <a:rPr lang="en-US" dirty="0" err="1"/>
              <a:t>sẽ</a:t>
            </a:r>
            <a:r>
              <a:rPr lang="en-US" dirty="0"/>
              <a:t> </a:t>
            </a:r>
            <a:r>
              <a:rPr lang="en-US" dirty="0" err="1"/>
              <a:t>là</a:t>
            </a:r>
            <a:r>
              <a:rPr lang="en-US" dirty="0"/>
              <a:t> </a:t>
            </a:r>
            <a:r>
              <a:rPr lang="en-US" dirty="0" err="1"/>
              <a:t>các</a:t>
            </a:r>
            <a:r>
              <a:rPr lang="en-US" dirty="0"/>
              <a:t> </a:t>
            </a:r>
            <a:r>
              <a:rPr lang="en-US" dirty="0" err="1"/>
              <a:t>vòng</a:t>
            </a:r>
            <a:r>
              <a:rPr lang="en-US" dirty="0"/>
              <a:t> </a:t>
            </a:r>
            <a:r>
              <a:rPr lang="en-US" dirty="0" err="1"/>
              <a:t>lặp</a:t>
            </a:r>
            <a:r>
              <a:rPr lang="en-US" dirty="0"/>
              <a:t> </a:t>
            </a:r>
            <a:r>
              <a:rPr lang="en-US" dirty="0" err="1"/>
              <a:t>của</a:t>
            </a:r>
            <a:r>
              <a:rPr lang="en-US" dirty="0"/>
              <a:t> </a:t>
            </a:r>
            <a:r>
              <a:rPr lang="en-US" dirty="0" err="1"/>
              <a:t>thiết</a:t>
            </a:r>
            <a:r>
              <a:rPr lang="en-US" dirty="0"/>
              <a:t> </a:t>
            </a:r>
            <a:r>
              <a:rPr lang="en-US" dirty="0" err="1"/>
              <a:t>kế</a:t>
            </a:r>
            <a:r>
              <a:rPr lang="en-US" dirty="0"/>
              <a:t> - </a:t>
            </a:r>
            <a:r>
              <a:rPr lang="en-US" dirty="0" err="1"/>
              <a:t>đánh</a:t>
            </a:r>
            <a:r>
              <a:rPr lang="en-US" dirty="0"/>
              <a:t> </a:t>
            </a:r>
            <a:r>
              <a:rPr lang="en-US" dirty="0" err="1"/>
              <a:t>giá</a:t>
            </a:r>
            <a:r>
              <a:rPr lang="en-US" dirty="0"/>
              <a:t>: </a:t>
            </a:r>
          </a:p>
          <a:p>
            <a:r>
              <a:rPr lang="en-US" dirty="0" err="1"/>
              <a:t>từ</a:t>
            </a:r>
            <a:r>
              <a:rPr lang="en-US" dirty="0"/>
              <a:t> </a:t>
            </a:r>
            <a:r>
              <a:rPr lang="en-US" dirty="0" err="1"/>
              <a:t>xác</a:t>
            </a:r>
            <a:r>
              <a:rPr lang="en-US" dirty="0"/>
              <a:t> </a:t>
            </a:r>
            <a:r>
              <a:rPr lang="en-US" dirty="0" err="1"/>
              <a:t>định</a:t>
            </a:r>
            <a:r>
              <a:rPr lang="en-US" dirty="0"/>
              <a:t> </a:t>
            </a:r>
            <a:r>
              <a:rPr lang="en-US" dirty="0" err="1"/>
              <a:t>vấn</a:t>
            </a:r>
            <a:r>
              <a:rPr lang="en-US" dirty="0"/>
              <a:t> </a:t>
            </a:r>
            <a:r>
              <a:rPr lang="en-US" dirty="0" err="1"/>
              <a:t>đề</a:t>
            </a:r>
            <a:r>
              <a:rPr lang="en-US" dirty="0"/>
              <a:t> </a:t>
            </a:r>
            <a:r>
              <a:rPr lang="en-US" dirty="0" err="1"/>
              <a:t>đến</a:t>
            </a:r>
            <a:r>
              <a:rPr lang="en-US" dirty="0"/>
              <a:t> </a:t>
            </a:r>
            <a:r>
              <a:rPr lang="en-US" dirty="0" err="1"/>
              <a:t>tìm</a:t>
            </a:r>
            <a:r>
              <a:rPr lang="en-US" dirty="0"/>
              <a:t> </a:t>
            </a:r>
            <a:r>
              <a:rPr lang="en-US" dirty="0" err="1"/>
              <a:t>kiếm</a:t>
            </a:r>
            <a:r>
              <a:rPr lang="en-US" dirty="0"/>
              <a:t> </a:t>
            </a:r>
            <a:r>
              <a:rPr lang="en-US" dirty="0" err="1"/>
              <a:t>giải</a:t>
            </a:r>
            <a:r>
              <a:rPr lang="en-US" dirty="0"/>
              <a:t> </a:t>
            </a:r>
            <a:r>
              <a:rPr lang="en-US" dirty="0" err="1"/>
              <a:t>pháp</a:t>
            </a:r>
            <a:r>
              <a:rPr lang="en-US" dirty="0"/>
              <a:t>, </a:t>
            </a:r>
          </a:p>
          <a:p>
            <a:r>
              <a:rPr lang="en-US" dirty="0" err="1"/>
              <a:t>từ</a:t>
            </a:r>
            <a:r>
              <a:rPr lang="en-US" dirty="0"/>
              <a:t> </a:t>
            </a:r>
            <a:r>
              <a:rPr lang="en-US" dirty="0" err="1"/>
              <a:t>thiết</a:t>
            </a:r>
            <a:r>
              <a:rPr lang="en-US" dirty="0"/>
              <a:t> </a:t>
            </a:r>
            <a:r>
              <a:rPr lang="en-US" dirty="0" err="1"/>
              <a:t>kế</a:t>
            </a:r>
            <a:r>
              <a:rPr lang="en-US" dirty="0"/>
              <a:t> </a:t>
            </a:r>
            <a:r>
              <a:rPr lang="en-US" dirty="0" err="1"/>
              <a:t>đến</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tạo</a:t>
            </a:r>
            <a:r>
              <a:rPr lang="en-US" dirty="0"/>
              <a:t> </a:t>
            </a:r>
            <a:r>
              <a:rPr lang="en-US" dirty="0" err="1"/>
              <a:t>phẩm</a:t>
            </a:r>
            <a:r>
              <a:rPr lang="en-US" dirty="0"/>
              <a:t> </a:t>
            </a:r>
            <a:r>
              <a:rPr lang="en-US" dirty="0" err="1"/>
              <a:t>có</a:t>
            </a:r>
            <a:r>
              <a:rPr lang="en-US" dirty="0"/>
              <a:t> </a:t>
            </a:r>
            <a:r>
              <a:rPr lang="en-US" dirty="0" err="1"/>
              <a:t>thể</a:t>
            </a:r>
            <a:r>
              <a:rPr lang="en-US" dirty="0"/>
              <a:t> </a:t>
            </a:r>
            <a:r>
              <a:rPr lang="en-US" dirty="0" err="1"/>
              <a:t>minh</a:t>
            </a:r>
            <a:r>
              <a:rPr lang="en-US" dirty="0"/>
              <a:t> </a:t>
            </a:r>
            <a:r>
              <a:rPr lang="en-US" dirty="0" err="1"/>
              <a:t>họa</a:t>
            </a:r>
            <a:r>
              <a:rPr lang="en-US" dirty="0"/>
              <a:t> </a:t>
            </a:r>
            <a:r>
              <a:rPr lang="en-US" dirty="0" err="1"/>
              <a:t>trực</a:t>
            </a:r>
            <a:r>
              <a:rPr lang="en-US" dirty="0"/>
              <a:t> </a:t>
            </a:r>
            <a:r>
              <a:rPr lang="en-US" dirty="0" err="1"/>
              <a:t>quan</a:t>
            </a:r>
            <a:r>
              <a:rPr lang="en-US" dirty="0"/>
              <a:t> </a:t>
            </a:r>
            <a:r>
              <a:rPr lang="en-US" dirty="0" err="1"/>
              <a:t>các</a:t>
            </a:r>
            <a:r>
              <a:rPr lang="en-US" dirty="0"/>
              <a:t> </a:t>
            </a:r>
            <a:r>
              <a:rPr lang="en-US" dirty="0" err="1"/>
              <a:t>đánh</a:t>
            </a:r>
            <a:r>
              <a:rPr lang="en-US" dirty="0"/>
              <a:t> </a:t>
            </a:r>
            <a:r>
              <a:rPr lang="en-US" dirty="0" err="1"/>
              <a:t>giá</a:t>
            </a:r>
            <a:r>
              <a:rPr lang="en-US" dirty="0"/>
              <a:t>, </a:t>
            </a:r>
          </a:p>
          <a:p>
            <a:r>
              <a:rPr lang="en-US" dirty="0" err="1"/>
              <a:t>điểm</a:t>
            </a:r>
            <a:r>
              <a:rPr lang="en-US" dirty="0"/>
              <a:t> </a:t>
            </a:r>
            <a:r>
              <a:rPr lang="en-US" dirty="0" err="1"/>
              <a:t>cuối</a:t>
            </a:r>
            <a:r>
              <a:rPr lang="en-US" dirty="0"/>
              <a:t> </a:t>
            </a:r>
            <a:r>
              <a:rPr lang="en-US" dirty="0" err="1"/>
              <a:t>của</a:t>
            </a:r>
            <a:r>
              <a:rPr lang="en-US" dirty="0"/>
              <a:t> </a:t>
            </a:r>
            <a:r>
              <a:rPr lang="en-US" dirty="0" err="1"/>
              <a:t>vòng</a:t>
            </a:r>
            <a:r>
              <a:rPr lang="en-US" dirty="0"/>
              <a:t> </a:t>
            </a:r>
            <a:r>
              <a:rPr lang="en-US" dirty="0" err="1"/>
              <a:t>lặp</a:t>
            </a:r>
            <a:r>
              <a:rPr lang="en-US" dirty="0"/>
              <a:t> </a:t>
            </a:r>
            <a:r>
              <a:rPr lang="en-US" dirty="0" err="1"/>
              <a:t>yêu</a:t>
            </a:r>
            <a:r>
              <a:rPr lang="en-US" dirty="0"/>
              <a:t> </a:t>
            </a:r>
            <a:r>
              <a:rPr lang="en-US" dirty="0" err="1"/>
              <a:t>cầu</a:t>
            </a:r>
            <a:r>
              <a:rPr lang="en-US" dirty="0"/>
              <a:t> </a:t>
            </a:r>
            <a:r>
              <a:rPr lang="en-US" dirty="0" err="1"/>
              <a:t>sự</a:t>
            </a:r>
            <a:r>
              <a:rPr lang="en-US" dirty="0"/>
              <a:t> </a:t>
            </a:r>
            <a:r>
              <a:rPr lang="en-US" dirty="0" err="1"/>
              <a:t>giao</a:t>
            </a:r>
            <a:r>
              <a:rPr lang="en-US" dirty="0"/>
              <a:t> </a:t>
            </a:r>
            <a:r>
              <a:rPr lang="en-US" dirty="0" err="1"/>
              <a:t>tiếp</a:t>
            </a:r>
            <a:r>
              <a:rPr lang="en-US" dirty="0"/>
              <a:t> </a:t>
            </a:r>
            <a:r>
              <a:rPr lang="en-US" dirty="0" err="1"/>
              <a:t>giữa</a:t>
            </a:r>
            <a:r>
              <a:rPr lang="en-US" dirty="0"/>
              <a:t> </a:t>
            </a:r>
            <a:r>
              <a:rPr lang="en-US" dirty="0" err="1"/>
              <a:t>đội</a:t>
            </a:r>
            <a:r>
              <a:rPr lang="en-US" dirty="0"/>
              <a:t> </a:t>
            </a:r>
            <a:r>
              <a:rPr lang="en-US" dirty="0" err="1"/>
              <a:t>ngũ</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những</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sản</a:t>
            </a:r>
            <a:r>
              <a:rPr lang="en-US" dirty="0"/>
              <a:t> </a:t>
            </a:r>
            <a:r>
              <a:rPr lang="en-US" dirty="0" err="1"/>
              <a:t>phẩm</a:t>
            </a:r>
            <a:r>
              <a:rPr lang="en-US" dirty="0"/>
              <a:t>, ở </a:t>
            </a:r>
            <a:r>
              <a:rPr lang="en-US" dirty="0" err="1"/>
              <a:t>đây</a:t>
            </a:r>
            <a:r>
              <a:rPr lang="en-US" dirty="0"/>
              <a:t> </a:t>
            </a:r>
            <a:r>
              <a:rPr lang="en-US" dirty="0" err="1"/>
              <a:t>là</a:t>
            </a:r>
            <a:r>
              <a:rPr lang="en-US" dirty="0"/>
              <a:t> DSS. </a:t>
            </a:r>
            <a:r>
              <a:rPr lang="en-US" dirty="0" err="1"/>
              <a:t>Quá</a:t>
            </a:r>
            <a:r>
              <a:rPr lang="en-US" dirty="0"/>
              <a:t> </a:t>
            </a:r>
            <a:r>
              <a:rPr lang="en-US" dirty="0" err="1"/>
              <a:t>trình</a:t>
            </a:r>
            <a:r>
              <a:rPr lang="en-US" dirty="0"/>
              <a:t> </a:t>
            </a:r>
            <a:r>
              <a:rPr lang="en-US" dirty="0" err="1"/>
              <a:t>nghiên</a:t>
            </a:r>
            <a:r>
              <a:rPr lang="en-US" dirty="0"/>
              <a:t> </a:t>
            </a:r>
            <a:r>
              <a:rPr lang="en-US" dirty="0" err="1"/>
              <a:t>cứu</a:t>
            </a:r>
            <a:r>
              <a:rPr lang="en-US" dirty="0"/>
              <a:t> </a:t>
            </a:r>
            <a:r>
              <a:rPr lang="en-US" dirty="0" err="1"/>
              <a:t>tổng</a:t>
            </a:r>
            <a:r>
              <a:rPr lang="en-US" dirty="0"/>
              <a:t> </a:t>
            </a:r>
            <a:r>
              <a:rPr lang="en-US" dirty="0" err="1"/>
              <a:t>thể</a:t>
            </a:r>
            <a:r>
              <a:rPr lang="en-US" dirty="0"/>
              <a:t> </a:t>
            </a:r>
            <a:r>
              <a:rPr lang="en-US" dirty="0" err="1"/>
              <a:t>được</a:t>
            </a:r>
            <a:r>
              <a:rPr lang="en-US" dirty="0"/>
              <a:t> </a:t>
            </a:r>
            <a:r>
              <a:rPr lang="en-US" dirty="0" err="1"/>
              <a:t>thể</a:t>
            </a:r>
            <a:r>
              <a:rPr lang="en-US" dirty="0"/>
              <a:t> </a:t>
            </a:r>
            <a:r>
              <a:rPr lang="en-US" dirty="0" err="1"/>
              <a:t>hiện</a:t>
            </a:r>
            <a:r>
              <a:rPr lang="en-US" dirty="0"/>
              <a:t> </a:t>
            </a:r>
            <a:r>
              <a:rPr lang="en-US" dirty="0" err="1"/>
              <a:t>trong</a:t>
            </a:r>
            <a:r>
              <a:rPr lang="en-US" dirty="0"/>
              <a:t> </a:t>
            </a:r>
            <a:r>
              <a:rPr lang="en-US" dirty="0" err="1"/>
              <a:t>sau</a:t>
            </a:r>
            <a:r>
              <a:rPr lang="en-US" dirty="0"/>
              <a:t>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3394556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a:t>
            </a:r>
            <a:r>
              <a:rPr lang="en-US" dirty="0" err="1"/>
              <a:t>Các</a:t>
            </a:r>
            <a:r>
              <a:rPr lang="en-US" dirty="0"/>
              <a:t> </a:t>
            </a:r>
            <a:r>
              <a:rPr lang="en-US" dirty="0" err="1"/>
              <a:t>tác</a:t>
            </a:r>
            <a:r>
              <a:rPr lang="en-US" dirty="0"/>
              <a:t> </a:t>
            </a:r>
            <a:r>
              <a:rPr lang="en-US" dirty="0" err="1"/>
              <a:t>giả</a:t>
            </a:r>
            <a:r>
              <a:rPr lang="en-US" dirty="0"/>
              <a:t> </a:t>
            </a:r>
            <a:r>
              <a:rPr lang="en-US" dirty="0" err="1"/>
              <a:t>triển</a:t>
            </a:r>
            <a:r>
              <a:rPr lang="en-US" dirty="0"/>
              <a:t> </a:t>
            </a:r>
            <a:r>
              <a:rPr lang="en-US" dirty="0" err="1"/>
              <a:t>khai</a:t>
            </a:r>
            <a:r>
              <a:rPr lang="en-US" dirty="0"/>
              <a:t> </a:t>
            </a:r>
            <a:r>
              <a:rPr lang="en-US" dirty="0" err="1"/>
              <a:t>quá</a:t>
            </a:r>
            <a:r>
              <a:rPr lang="en-US" dirty="0"/>
              <a:t> </a:t>
            </a:r>
            <a:r>
              <a:rPr lang="en-US" dirty="0" err="1"/>
              <a:t>trình</a:t>
            </a:r>
            <a:r>
              <a:rPr lang="en-US" dirty="0"/>
              <a:t> </a:t>
            </a:r>
            <a:r>
              <a:rPr lang="en-US" dirty="0" err="1"/>
              <a:t>thiết</a:t>
            </a:r>
            <a:r>
              <a:rPr lang="en-US" dirty="0"/>
              <a:t> </a:t>
            </a:r>
            <a:r>
              <a:rPr lang="en-US" dirty="0" err="1"/>
              <a:t>kế</a:t>
            </a:r>
            <a:r>
              <a:rPr lang="en-US" dirty="0"/>
              <a:t> DSS </a:t>
            </a:r>
            <a:r>
              <a:rPr lang="en-US" dirty="0" err="1"/>
              <a:t>theo</a:t>
            </a:r>
            <a:r>
              <a:rPr lang="en-US" dirty="0"/>
              <a:t> </a:t>
            </a:r>
            <a:r>
              <a:rPr lang="en-US" dirty="0" err="1"/>
              <a:t>khung</a:t>
            </a:r>
            <a:r>
              <a:rPr lang="en-US" dirty="0"/>
              <a:t> </a:t>
            </a:r>
            <a:r>
              <a:rPr lang="en-US" dirty="0" err="1"/>
              <a:t>làm</a:t>
            </a:r>
            <a:r>
              <a:rPr lang="en-US" dirty="0"/>
              <a:t> </a:t>
            </a:r>
            <a:r>
              <a:rPr lang="en-US" dirty="0" err="1"/>
              <a:t>việc</a:t>
            </a:r>
            <a:r>
              <a:rPr lang="en-US" dirty="0"/>
              <a:t> do </a:t>
            </a:r>
            <a:r>
              <a:rPr lang="en-US" dirty="0" err="1"/>
              <a:t>Peffers</a:t>
            </a:r>
            <a:r>
              <a:rPr lang="en-US" dirty="0"/>
              <a:t> </a:t>
            </a:r>
            <a:r>
              <a:rPr lang="en-US" dirty="0" err="1"/>
              <a:t>và</a:t>
            </a:r>
            <a:r>
              <a:rPr lang="en-US" dirty="0"/>
              <a:t> </a:t>
            </a:r>
            <a:r>
              <a:rPr lang="en-US" dirty="0" err="1"/>
              <a:t>các</a:t>
            </a:r>
            <a:r>
              <a:rPr lang="en-US" dirty="0"/>
              <a:t> </a:t>
            </a:r>
            <a:r>
              <a:rPr lang="en-US" dirty="0" err="1"/>
              <a:t>cộng</a:t>
            </a:r>
            <a:r>
              <a:rPr lang="en-US" dirty="0"/>
              <a:t> </a:t>
            </a:r>
            <a:r>
              <a:rPr lang="en-US" dirty="0" err="1"/>
              <a:t>sự</a:t>
            </a:r>
            <a:r>
              <a:rPr lang="en-US" dirty="0"/>
              <a:t> </a:t>
            </a:r>
            <a:r>
              <a:rPr lang="en-US" dirty="0" err="1"/>
              <a:t>đề</a:t>
            </a:r>
            <a:r>
              <a:rPr lang="en-US" dirty="0"/>
              <a:t> </a:t>
            </a:r>
            <a:r>
              <a:rPr lang="en-US" dirty="0" err="1"/>
              <a:t>xuất</a:t>
            </a:r>
            <a:r>
              <a:rPr lang="en-US" dirty="0"/>
              <a:t>. </a:t>
            </a:r>
            <a:r>
              <a:rPr lang="en-US" dirty="0" err="1"/>
              <a:t>Vì</a:t>
            </a:r>
            <a:r>
              <a:rPr lang="en-US" dirty="0"/>
              <a:t> ...</a:t>
            </a:r>
          </a:p>
          <a:p>
            <a:endParaRPr lang="en-US" dirty="0"/>
          </a:p>
          <a:p>
            <a:r>
              <a:rPr lang="en-US" dirty="0"/>
              <a:t>- </a:t>
            </a:r>
            <a:r>
              <a:rPr lang="en-US" dirty="0" err="1"/>
              <a:t>Tổng</a:t>
            </a:r>
            <a:r>
              <a:rPr lang="en-US" dirty="0"/>
              <a:t> </a:t>
            </a:r>
            <a:r>
              <a:rPr lang="en-US" dirty="0" err="1"/>
              <a:t>thể</a:t>
            </a:r>
            <a:r>
              <a:rPr lang="en-US" dirty="0"/>
              <a:t>, </a:t>
            </a:r>
            <a:r>
              <a:rPr lang="en-US" dirty="0" err="1"/>
              <a:t>quá</a:t>
            </a:r>
            <a:r>
              <a:rPr lang="en-US" dirty="0"/>
              <a:t> </a:t>
            </a:r>
            <a:r>
              <a:rPr lang="en-US" dirty="0" err="1"/>
              <a:t>trình</a:t>
            </a:r>
            <a:r>
              <a:rPr lang="en-US" dirty="0"/>
              <a:t> </a:t>
            </a:r>
            <a:r>
              <a:rPr lang="en-US" dirty="0" err="1"/>
              <a:t>sẽ</a:t>
            </a:r>
            <a:r>
              <a:rPr lang="en-US" dirty="0"/>
              <a:t> </a:t>
            </a:r>
            <a:r>
              <a:rPr lang="en-US" dirty="0" err="1"/>
              <a:t>là</a:t>
            </a:r>
            <a:r>
              <a:rPr lang="en-US" dirty="0"/>
              <a:t> </a:t>
            </a:r>
            <a:r>
              <a:rPr lang="en-US" dirty="0" err="1"/>
              <a:t>các</a:t>
            </a:r>
            <a:r>
              <a:rPr lang="en-US" dirty="0"/>
              <a:t> </a:t>
            </a:r>
            <a:r>
              <a:rPr lang="en-US" dirty="0" err="1"/>
              <a:t>vòng</a:t>
            </a:r>
            <a:r>
              <a:rPr lang="en-US" dirty="0"/>
              <a:t> </a:t>
            </a:r>
            <a:r>
              <a:rPr lang="en-US" dirty="0" err="1"/>
              <a:t>lặp</a:t>
            </a:r>
            <a:r>
              <a:rPr lang="en-US" dirty="0"/>
              <a:t> </a:t>
            </a:r>
            <a:r>
              <a:rPr lang="en-US" dirty="0" err="1"/>
              <a:t>của</a:t>
            </a:r>
            <a:r>
              <a:rPr lang="en-US" dirty="0"/>
              <a:t> </a:t>
            </a:r>
            <a:r>
              <a:rPr lang="en-US" dirty="0" err="1"/>
              <a:t>thiết</a:t>
            </a:r>
            <a:r>
              <a:rPr lang="en-US" dirty="0"/>
              <a:t> </a:t>
            </a:r>
            <a:r>
              <a:rPr lang="en-US" dirty="0" err="1"/>
              <a:t>kế</a:t>
            </a:r>
            <a:r>
              <a:rPr lang="en-US" dirty="0"/>
              <a:t> - </a:t>
            </a:r>
            <a:r>
              <a:rPr lang="en-US" dirty="0" err="1"/>
              <a:t>đánh</a:t>
            </a:r>
            <a:r>
              <a:rPr lang="en-US" dirty="0"/>
              <a:t> </a:t>
            </a:r>
            <a:r>
              <a:rPr lang="en-US" dirty="0" err="1"/>
              <a:t>giá</a:t>
            </a:r>
            <a:r>
              <a:rPr lang="en-US" dirty="0"/>
              <a:t>: </a:t>
            </a:r>
          </a:p>
          <a:p>
            <a:r>
              <a:rPr lang="en-US" dirty="0" err="1"/>
              <a:t>từ</a:t>
            </a:r>
            <a:r>
              <a:rPr lang="en-US" dirty="0"/>
              <a:t> </a:t>
            </a:r>
            <a:r>
              <a:rPr lang="en-US" dirty="0" err="1"/>
              <a:t>xác</a:t>
            </a:r>
            <a:r>
              <a:rPr lang="en-US" dirty="0"/>
              <a:t> </a:t>
            </a:r>
            <a:r>
              <a:rPr lang="en-US" dirty="0" err="1"/>
              <a:t>định</a:t>
            </a:r>
            <a:r>
              <a:rPr lang="en-US" dirty="0"/>
              <a:t> </a:t>
            </a:r>
            <a:r>
              <a:rPr lang="en-US" dirty="0" err="1"/>
              <a:t>vấn</a:t>
            </a:r>
            <a:r>
              <a:rPr lang="en-US" dirty="0"/>
              <a:t> </a:t>
            </a:r>
            <a:r>
              <a:rPr lang="en-US" dirty="0" err="1"/>
              <a:t>đề</a:t>
            </a:r>
            <a:r>
              <a:rPr lang="en-US" dirty="0"/>
              <a:t> </a:t>
            </a:r>
            <a:r>
              <a:rPr lang="en-US" dirty="0" err="1"/>
              <a:t>đến</a:t>
            </a:r>
            <a:r>
              <a:rPr lang="en-US" dirty="0"/>
              <a:t> </a:t>
            </a:r>
            <a:r>
              <a:rPr lang="en-US" dirty="0" err="1"/>
              <a:t>tìm</a:t>
            </a:r>
            <a:r>
              <a:rPr lang="en-US" dirty="0"/>
              <a:t> </a:t>
            </a:r>
            <a:r>
              <a:rPr lang="en-US" dirty="0" err="1"/>
              <a:t>kiếm</a:t>
            </a:r>
            <a:r>
              <a:rPr lang="en-US" dirty="0"/>
              <a:t> </a:t>
            </a:r>
            <a:r>
              <a:rPr lang="en-US" dirty="0" err="1"/>
              <a:t>giải</a:t>
            </a:r>
            <a:r>
              <a:rPr lang="en-US" dirty="0"/>
              <a:t> </a:t>
            </a:r>
            <a:r>
              <a:rPr lang="en-US" dirty="0" err="1"/>
              <a:t>pháp</a:t>
            </a:r>
            <a:r>
              <a:rPr lang="en-US" dirty="0"/>
              <a:t>, </a:t>
            </a:r>
          </a:p>
          <a:p>
            <a:r>
              <a:rPr lang="en-US" dirty="0" err="1"/>
              <a:t>từ</a:t>
            </a:r>
            <a:r>
              <a:rPr lang="en-US" dirty="0"/>
              <a:t> </a:t>
            </a:r>
            <a:r>
              <a:rPr lang="en-US" dirty="0" err="1"/>
              <a:t>thiết</a:t>
            </a:r>
            <a:r>
              <a:rPr lang="en-US" dirty="0"/>
              <a:t> </a:t>
            </a:r>
            <a:r>
              <a:rPr lang="en-US" dirty="0" err="1"/>
              <a:t>kế</a:t>
            </a:r>
            <a:r>
              <a:rPr lang="en-US" dirty="0"/>
              <a:t> </a:t>
            </a:r>
            <a:r>
              <a:rPr lang="en-US" dirty="0" err="1"/>
              <a:t>đến</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tạo</a:t>
            </a:r>
            <a:r>
              <a:rPr lang="en-US" dirty="0"/>
              <a:t> </a:t>
            </a:r>
            <a:r>
              <a:rPr lang="en-US" dirty="0" err="1"/>
              <a:t>phẩm</a:t>
            </a:r>
            <a:r>
              <a:rPr lang="en-US" dirty="0"/>
              <a:t> </a:t>
            </a:r>
            <a:r>
              <a:rPr lang="en-US" dirty="0" err="1"/>
              <a:t>có</a:t>
            </a:r>
            <a:r>
              <a:rPr lang="en-US" dirty="0"/>
              <a:t> </a:t>
            </a:r>
            <a:r>
              <a:rPr lang="en-US" dirty="0" err="1"/>
              <a:t>thể</a:t>
            </a:r>
            <a:r>
              <a:rPr lang="en-US" dirty="0"/>
              <a:t> </a:t>
            </a:r>
            <a:r>
              <a:rPr lang="en-US" dirty="0" err="1"/>
              <a:t>minh</a:t>
            </a:r>
            <a:r>
              <a:rPr lang="en-US" dirty="0"/>
              <a:t> </a:t>
            </a:r>
            <a:r>
              <a:rPr lang="en-US" dirty="0" err="1"/>
              <a:t>họa</a:t>
            </a:r>
            <a:r>
              <a:rPr lang="en-US" dirty="0"/>
              <a:t> </a:t>
            </a:r>
            <a:r>
              <a:rPr lang="en-US" dirty="0" err="1"/>
              <a:t>trực</a:t>
            </a:r>
            <a:r>
              <a:rPr lang="en-US" dirty="0"/>
              <a:t> </a:t>
            </a:r>
            <a:r>
              <a:rPr lang="en-US" dirty="0" err="1"/>
              <a:t>quan</a:t>
            </a:r>
            <a:r>
              <a:rPr lang="en-US" dirty="0"/>
              <a:t> </a:t>
            </a:r>
            <a:r>
              <a:rPr lang="en-US" dirty="0" err="1"/>
              <a:t>các</a:t>
            </a:r>
            <a:r>
              <a:rPr lang="en-US" dirty="0"/>
              <a:t> </a:t>
            </a:r>
            <a:r>
              <a:rPr lang="en-US" dirty="0" err="1"/>
              <a:t>đánh</a:t>
            </a:r>
            <a:r>
              <a:rPr lang="en-US" dirty="0"/>
              <a:t> </a:t>
            </a:r>
            <a:r>
              <a:rPr lang="en-US" dirty="0" err="1"/>
              <a:t>giá</a:t>
            </a:r>
            <a:r>
              <a:rPr lang="en-US" dirty="0"/>
              <a:t>, </a:t>
            </a:r>
          </a:p>
          <a:p>
            <a:r>
              <a:rPr lang="en-US" dirty="0" err="1"/>
              <a:t>điểm</a:t>
            </a:r>
            <a:r>
              <a:rPr lang="en-US" dirty="0"/>
              <a:t> </a:t>
            </a:r>
            <a:r>
              <a:rPr lang="en-US" dirty="0" err="1"/>
              <a:t>cuối</a:t>
            </a:r>
            <a:r>
              <a:rPr lang="en-US" dirty="0"/>
              <a:t> </a:t>
            </a:r>
            <a:r>
              <a:rPr lang="en-US" dirty="0" err="1"/>
              <a:t>của</a:t>
            </a:r>
            <a:r>
              <a:rPr lang="en-US" dirty="0"/>
              <a:t> </a:t>
            </a:r>
            <a:r>
              <a:rPr lang="en-US" dirty="0" err="1"/>
              <a:t>vòng</a:t>
            </a:r>
            <a:r>
              <a:rPr lang="en-US" dirty="0"/>
              <a:t> </a:t>
            </a:r>
            <a:r>
              <a:rPr lang="en-US" dirty="0" err="1"/>
              <a:t>lặp</a:t>
            </a:r>
            <a:r>
              <a:rPr lang="en-US" dirty="0"/>
              <a:t> </a:t>
            </a:r>
            <a:r>
              <a:rPr lang="en-US" dirty="0" err="1"/>
              <a:t>yêu</a:t>
            </a:r>
            <a:r>
              <a:rPr lang="en-US" dirty="0"/>
              <a:t> </a:t>
            </a:r>
            <a:r>
              <a:rPr lang="en-US" dirty="0" err="1"/>
              <a:t>cầu</a:t>
            </a:r>
            <a:r>
              <a:rPr lang="en-US" dirty="0"/>
              <a:t> </a:t>
            </a:r>
            <a:r>
              <a:rPr lang="en-US" dirty="0" err="1"/>
              <a:t>sự</a:t>
            </a:r>
            <a:r>
              <a:rPr lang="en-US" dirty="0"/>
              <a:t> </a:t>
            </a:r>
            <a:r>
              <a:rPr lang="en-US" dirty="0" err="1"/>
              <a:t>giao</a:t>
            </a:r>
            <a:r>
              <a:rPr lang="en-US" dirty="0"/>
              <a:t> </a:t>
            </a:r>
            <a:r>
              <a:rPr lang="en-US" dirty="0" err="1"/>
              <a:t>tiếp</a:t>
            </a:r>
            <a:r>
              <a:rPr lang="en-US" dirty="0"/>
              <a:t> </a:t>
            </a:r>
            <a:r>
              <a:rPr lang="en-US" dirty="0" err="1"/>
              <a:t>giữa</a:t>
            </a:r>
            <a:r>
              <a:rPr lang="en-US" dirty="0"/>
              <a:t> </a:t>
            </a:r>
            <a:r>
              <a:rPr lang="en-US" dirty="0" err="1"/>
              <a:t>đội</a:t>
            </a:r>
            <a:r>
              <a:rPr lang="en-US" dirty="0"/>
              <a:t> </a:t>
            </a:r>
            <a:r>
              <a:rPr lang="en-US" dirty="0" err="1"/>
              <a:t>ngũ</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những</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sản</a:t>
            </a:r>
            <a:r>
              <a:rPr lang="en-US" dirty="0"/>
              <a:t> </a:t>
            </a:r>
            <a:r>
              <a:rPr lang="en-US" dirty="0" err="1"/>
              <a:t>phẩm</a:t>
            </a:r>
            <a:r>
              <a:rPr lang="en-US" dirty="0"/>
              <a:t>, ở </a:t>
            </a:r>
            <a:r>
              <a:rPr lang="en-US" dirty="0" err="1"/>
              <a:t>đây</a:t>
            </a:r>
            <a:r>
              <a:rPr lang="en-US" dirty="0"/>
              <a:t> </a:t>
            </a:r>
            <a:r>
              <a:rPr lang="en-US" dirty="0" err="1"/>
              <a:t>là</a:t>
            </a:r>
            <a:r>
              <a:rPr lang="en-US" dirty="0"/>
              <a:t> DSS. </a:t>
            </a:r>
            <a:r>
              <a:rPr lang="en-US" dirty="0" err="1"/>
              <a:t>Quá</a:t>
            </a:r>
            <a:r>
              <a:rPr lang="en-US" dirty="0"/>
              <a:t> </a:t>
            </a:r>
            <a:r>
              <a:rPr lang="en-US" dirty="0" err="1"/>
              <a:t>trình</a:t>
            </a:r>
            <a:r>
              <a:rPr lang="en-US" dirty="0"/>
              <a:t> </a:t>
            </a:r>
            <a:r>
              <a:rPr lang="en-US" dirty="0" err="1"/>
              <a:t>nghiên</a:t>
            </a:r>
            <a:r>
              <a:rPr lang="en-US" dirty="0"/>
              <a:t> </a:t>
            </a:r>
            <a:r>
              <a:rPr lang="en-US" dirty="0" err="1"/>
              <a:t>cứu</a:t>
            </a:r>
            <a:r>
              <a:rPr lang="en-US" dirty="0"/>
              <a:t> </a:t>
            </a:r>
            <a:r>
              <a:rPr lang="en-US" dirty="0" err="1"/>
              <a:t>tổng</a:t>
            </a:r>
            <a:r>
              <a:rPr lang="en-US" dirty="0"/>
              <a:t> </a:t>
            </a:r>
            <a:r>
              <a:rPr lang="en-US" dirty="0" err="1"/>
              <a:t>thể</a:t>
            </a:r>
            <a:r>
              <a:rPr lang="en-US" dirty="0"/>
              <a:t> </a:t>
            </a:r>
            <a:r>
              <a:rPr lang="en-US" dirty="0" err="1"/>
              <a:t>được</a:t>
            </a:r>
            <a:r>
              <a:rPr lang="en-US" dirty="0"/>
              <a:t> </a:t>
            </a:r>
            <a:r>
              <a:rPr lang="en-US" dirty="0" err="1"/>
              <a:t>thể</a:t>
            </a:r>
            <a:r>
              <a:rPr lang="en-US" dirty="0"/>
              <a:t> </a:t>
            </a:r>
            <a:r>
              <a:rPr lang="en-US" dirty="0" err="1"/>
              <a:t>hiện</a:t>
            </a:r>
            <a:r>
              <a:rPr lang="en-US" dirty="0"/>
              <a:t> </a:t>
            </a:r>
            <a:r>
              <a:rPr lang="en-US" dirty="0" err="1"/>
              <a:t>trong</a:t>
            </a:r>
            <a:r>
              <a:rPr lang="en-US" dirty="0"/>
              <a:t> </a:t>
            </a:r>
            <a:r>
              <a:rPr lang="en-US" dirty="0" err="1"/>
              <a:t>sau</a:t>
            </a:r>
            <a:r>
              <a:rPr lang="en-US" dirty="0"/>
              <a:t>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a:t>
            </a:r>
            <a:r>
              <a:rPr lang="en-US" dirty="0" err="1"/>
              <a:t>Các</a:t>
            </a:r>
            <a:r>
              <a:rPr lang="en-US" dirty="0"/>
              <a:t> </a:t>
            </a:r>
            <a:r>
              <a:rPr lang="en-US" dirty="0" err="1"/>
              <a:t>tác</a:t>
            </a:r>
            <a:r>
              <a:rPr lang="en-US" dirty="0"/>
              <a:t> </a:t>
            </a:r>
            <a:r>
              <a:rPr lang="en-US" dirty="0" err="1"/>
              <a:t>giả</a:t>
            </a:r>
            <a:r>
              <a:rPr lang="en-US" dirty="0"/>
              <a:t> </a:t>
            </a:r>
            <a:r>
              <a:rPr lang="en-US" dirty="0" err="1"/>
              <a:t>triển</a:t>
            </a:r>
            <a:r>
              <a:rPr lang="en-US" dirty="0"/>
              <a:t> </a:t>
            </a:r>
            <a:r>
              <a:rPr lang="en-US" dirty="0" err="1"/>
              <a:t>khai</a:t>
            </a:r>
            <a:r>
              <a:rPr lang="en-US" dirty="0"/>
              <a:t> </a:t>
            </a:r>
            <a:r>
              <a:rPr lang="en-US" dirty="0" err="1"/>
              <a:t>quá</a:t>
            </a:r>
            <a:r>
              <a:rPr lang="en-US" dirty="0"/>
              <a:t> </a:t>
            </a:r>
            <a:r>
              <a:rPr lang="en-US" dirty="0" err="1"/>
              <a:t>trình</a:t>
            </a:r>
            <a:r>
              <a:rPr lang="en-US" dirty="0"/>
              <a:t> </a:t>
            </a:r>
            <a:r>
              <a:rPr lang="en-US" dirty="0" err="1"/>
              <a:t>thiết</a:t>
            </a:r>
            <a:r>
              <a:rPr lang="en-US" dirty="0"/>
              <a:t> </a:t>
            </a:r>
            <a:r>
              <a:rPr lang="en-US" dirty="0" err="1"/>
              <a:t>kế</a:t>
            </a:r>
            <a:r>
              <a:rPr lang="en-US" dirty="0"/>
              <a:t> DSS </a:t>
            </a:r>
            <a:r>
              <a:rPr lang="en-US" dirty="0" err="1"/>
              <a:t>theo</a:t>
            </a:r>
            <a:r>
              <a:rPr lang="en-US" dirty="0"/>
              <a:t> </a:t>
            </a:r>
            <a:r>
              <a:rPr lang="en-US" dirty="0" err="1"/>
              <a:t>khung</a:t>
            </a:r>
            <a:r>
              <a:rPr lang="en-US" dirty="0"/>
              <a:t> </a:t>
            </a:r>
            <a:r>
              <a:rPr lang="en-US" dirty="0" err="1"/>
              <a:t>làm</a:t>
            </a:r>
            <a:r>
              <a:rPr lang="en-US" dirty="0"/>
              <a:t> </a:t>
            </a:r>
            <a:r>
              <a:rPr lang="en-US" dirty="0" err="1"/>
              <a:t>việc</a:t>
            </a:r>
            <a:r>
              <a:rPr lang="en-US" dirty="0"/>
              <a:t> do </a:t>
            </a:r>
            <a:r>
              <a:rPr lang="en-US" dirty="0" err="1"/>
              <a:t>Peffers</a:t>
            </a:r>
            <a:r>
              <a:rPr lang="en-US" dirty="0"/>
              <a:t> </a:t>
            </a:r>
            <a:r>
              <a:rPr lang="en-US" dirty="0" err="1"/>
              <a:t>và</a:t>
            </a:r>
            <a:r>
              <a:rPr lang="en-US" dirty="0"/>
              <a:t> </a:t>
            </a:r>
            <a:r>
              <a:rPr lang="en-US" dirty="0" err="1"/>
              <a:t>các</a:t>
            </a:r>
            <a:r>
              <a:rPr lang="en-US" dirty="0"/>
              <a:t> </a:t>
            </a:r>
            <a:r>
              <a:rPr lang="en-US" dirty="0" err="1"/>
              <a:t>cộng</a:t>
            </a:r>
            <a:r>
              <a:rPr lang="en-US" dirty="0"/>
              <a:t> </a:t>
            </a:r>
            <a:r>
              <a:rPr lang="en-US" dirty="0" err="1"/>
              <a:t>sự</a:t>
            </a:r>
            <a:r>
              <a:rPr lang="en-US" dirty="0"/>
              <a:t> </a:t>
            </a:r>
            <a:r>
              <a:rPr lang="en-US" dirty="0" err="1"/>
              <a:t>đề</a:t>
            </a:r>
            <a:r>
              <a:rPr lang="en-US" dirty="0"/>
              <a:t> </a:t>
            </a:r>
            <a:r>
              <a:rPr lang="en-US" dirty="0" err="1"/>
              <a:t>xuất</a:t>
            </a:r>
            <a:r>
              <a:rPr lang="en-US" dirty="0"/>
              <a:t>. </a:t>
            </a:r>
            <a:r>
              <a:rPr lang="en-US" dirty="0" err="1"/>
              <a:t>Vì</a:t>
            </a:r>
            <a:r>
              <a:rPr lang="en-US" dirty="0"/>
              <a:t> ...</a:t>
            </a:r>
          </a:p>
          <a:p>
            <a:endParaRPr lang="en-US" dirty="0"/>
          </a:p>
          <a:p>
            <a:r>
              <a:rPr lang="en-US" dirty="0"/>
              <a:t>- </a:t>
            </a:r>
            <a:r>
              <a:rPr lang="en-US" dirty="0" err="1"/>
              <a:t>Tổng</a:t>
            </a:r>
            <a:r>
              <a:rPr lang="en-US" dirty="0"/>
              <a:t> </a:t>
            </a:r>
            <a:r>
              <a:rPr lang="en-US" dirty="0" err="1"/>
              <a:t>thể</a:t>
            </a:r>
            <a:r>
              <a:rPr lang="en-US" dirty="0"/>
              <a:t>, </a:t>
            </a:r>
            <a:r>
              <a:rPr lang="en-US" dirty="0" err="1"/>
              <a:t>quá</a:t>
            </a:r>
            <a:r>
              <a:rPr lang="en-US" dirty="0"/>
              <a:t> </a:t>
            </a:r>
            <a:r>
              <a:rPr lang="en-US" dirty="0" err="1"/>
              <a:t>trình</a:t>
            </a:r>
            <a:r>
              <a:rPr lang="en-US" dirty="0"/>
              <a:t> </a:t>
            </a:r>
            <a:r>
              <a:rPr lang="en-US" dirty="0" err="1"/>
              <a:t>sẽ</a:t>
            </a:r>
            <a:r>
              <a:rPr lang="en-US" dirty="0"/>
              <a:t> </a:t>
            </a:r>
            <a:r>
              <a:rPr lang="en-US" dirty="0" err="1"/>
              <a:t>là</a:t>
            </a:r>
            <a:r>
              <a:rPr lang="en-US" dirty="0"/>
              <a:t> </a:t>
            </a:r>
            <a:r>
              <a:rPr lang="en-US" dirty="0" err="1"/>
              <a:t>các</a:t>
            </a:r>
            <a:r>
              <a:rPr lang="en-US" dirty="0"/>
              <a:t> </a:t>
            </a:r>
            <a:r>
              <a:rPr lang="en-US" dirty="0" err="1"/>
              <a:t>vòng</a:t>
            </a:r>
            <a:r>
              <a:rPr lang="en-US" dirty="0"/>
              <a:t> </a:t>
            </a:r>
            <a:r>
              <a:rPr lang="en-US" dirty="0" err="1"/>
              <a:t>lặp</a:t>
            </a:r>
            <a:r>
              <a:rPr lang="en-US" dirty="0"/>
              <a:t> </a:t>
            </a:r>
            <a:r>
              <a:rPr lang="en-US" dirty="0" err="1"/>
              <a:t>của</a:t>
            </a:r>
            <a:r>
              <a:rPr lang="en-US" dirty="0"/>
              <a:t> </a:t>
            </a:r>
            <a:r>
              <a:rPr lang="en-US" dirty="0" err="1"/>
              <a:t>thiết</a:t>
            </a:r>
            <a:r>
              <a:rPr lang="en-US" dirty="0"/>
              <a:t> </a:t>
            </a:r>
            <a:r>
              <a:rPr lang="en-US" dirty="0" err="1"/>
              <a:t>kế</a:t>
            </a:r>
            <a:r>
              <a:rPr lang="en-US" dirty="0"/>
              <a:t> - </a:t>
            </a:r>
            <a:r>
              <a:rPr lang="en-US" dirty="0" err="1"/>
              <a:t>đánh</a:t>
            </a:r>
            <a:r>
              <a:rPr lang="en-US" dirty="0"/>
              <a:t> </a:t>
            </a:r>
            <a:r>
              <a:rPr lang="en-US" dirty="0" err="1"/>
              <a:t>giá</a:t>
            </a:r>
            <a:r>
              <a:rPr lang="en-US" dirty="0"/>
              <a:t>: </a:t>
            </a:r>
          </a:p>
          <a:p>
            <a:r>
              <a:rPr lang="en-US" dirty="0" err="1"/>
              <a:t>từ</a:t>
            </a:r>
            <a:r>
              <a:rPr lang="en-US" dirty="0"/>
              <a:t> </a:t>
            </a:r>
            <a:r>
              <a:rPr lang="en-US" dirty="0" err="1"/>
              <a:t>xác</a:t>
            </a:r>
            <a:r>
              <a:rPr lang="en-US" dirty="0"/>
              <a:t> </a:t>
            </a:r>
            <a:r>
              <a:rPr lang="en-US" dirty="0" err="1"/>
              <a:t>định</a:t>
            </a:r>
            <a:r>
              <a:rPr lang="en-US" dirty="0"/>
              <a:t> </a:t>
            </a:r>
            <a:r>
              <a:rPr lang="en-US" dirty="0" err="1"/>
              <a:t>vấn</a:t>
            </a:r>
            <a:r>
              <a:rPr lang="en-US" dirty="0"/>
              <a:t> </a:t>
            </a:r>
            <a:r>
              <a:rPr lang="en-US" dirty="0" err="1"/>
              <a:t>đề</a:t>
            </a:r>
            <a:r>
              <a:rPr lang="en-US" dirty="0"/>
              <a:t> </a:t>
            </a:r>
            <a:r>
              <a:rPr lang="en-US" dirty="0" err="1"/>
              <a:t>đến</a:t>
            </a:r>
            <a:r>
              <a:rPr lang="en-US" dirty="0"/>
              <a:t> </a:t>
            </a:r>
            <a:r>
              <a:rPr lang="en-US" dirty="0" err="1"/>
              <a:t>tìm</a:t>
            </a:r>
            <a:r>
              <a:rPr lang="en-US" dirty="0"/>
              <a:t> </a:t>
            </a:r>
            <a:r>
              <a:rPr lang="en-US" dirty="0" err="1"/>
              <a:t>kiếm</a:t>
            </a:r>
            <a:r>
              <a:rPr lang="en-US" dirty="0"/>
              <a:t> </a:t>
            </a:r>
            <a:r>
              <a:rPr lang="en-US" dirty="0" err="1"/>
              <a:t>giải</a:t>
            </a:r>
            <a:r>
              <a:rPr lang="en-US" dirty="0"/>
              <a:t> </a:t>
            </a:r>
            <a:r>
              <a:rPr lang="en-US" dirty="0" err="1"/>
              <a:t>pháp</a:t>
            </a:r>
            <a:r>
              <a:rPr lang="en-US" dirty="0"/>
              <a:t>, </a:t>
            </a:r>
          </a:p>
          <a:p>
            <a:r>
              <a:rPr lang="en-US" dirty="0" err="1"/>
              <a:t>từ</a:t>
            </a:r>
            <a:r>
              <a:rPr lang="en-US" dirty="0"/>
              <a:t> </a:t>
            </a:r>
            <a:r>
              <a:rPr lang="en-US" dirty="0" err="1"/>
              <a:t>thiết</a:t>
            </a:r>
            <a:r>
              <a:rPr lang="en-US" dirty="0"/>
              <a:t> </a:t>
            </a:r>
            <a:r>
              <a:rPr lang="en-US" dirty="0" err="1"/>
              <a:t>kế</a:t>
            </a:r>
            <a:r>
              <a:rPr lang="en-US" dirty="0"/>
              <a:t> </a:t>
            </a:r>
            <a:r>
              <a:rPr lang="en-US" dirty="0" err="1"/>
              <a:t>đến</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tạo</a:t>
            </a:r>
            <a:r>
              <a:rPr lang="en-US" dirty="0"/>
              <a:t> </a:t>
            </a:r>
            <a:r>
              <a:rPr lang="en-US" dirty="0" err="1"/>
              <a:t>phẩm</a:t>
            </a:r>
            <a:r>
              <a:rPr lang="en-US" dirty="0"/>
              <a:t> </a:t>
            </a:r>
            <a:r>
              <a:rPr lang="en-US" dirty="0" err="1"/>
              <a:t>có</a:t>
            </a:r>
            <a:r>
              <a:rPr lang="en-US" dirty="0"/>
              <a:t> </a:t>
            </a:r>
            <a:r>
              <a:rPr lang="en-US" dirty="0" err="1"/>
              <a:t>thể</a:t>
            </a:r>
            <a:r>
              <a:rPr lang="en-US" dirty="0"/>
              <a:t> </a:t>
            </a:r>
            <a:r>
              <a:rPr lang="en-US" dirty="0" err="1"/>
              <a:t>minh</a:t>
            </a:r>
            <a:r>
              <a:rPr lang="en-US" dirty="0"/>
              <a:t> </a:t>
            </a:r>
            <a:r>
              <a:rPr lang="en-US" dirty="0" err="1"/>
              <a:t>họa</a:t>
            </a:r>
            <a:r>
              <a:rPr lang="en-US" dirty="0"/>
              <a:t> </a:t>
            </a:r>
            <a:r>
              <a:rPr lang="en-US" dirty="0" err="1"/>
              <a:t>trực</a:t>
            </a:r>
            <a:r>
              <a:rPr lang="en-US" dirty="0"/>
              <a:t> </a:t>
            </a:r>
            <a:r>
              <a:rPr lang="en-US" dirty="0" err="1"/>
              <a:t>quan</a:t>
            </a:r>
            <a:r>
              <a:rPr lang="en-US" dirty="0"/>
              <a:t> </a:t>
            </a:r>
            <a:r>
              <a:rPr lang="en-US" dirty="0" err="1"/>
              <a:t>các</a:t>
            </a:r>
            <a:r>
              <a:rPr lang="en-US" dirty="0"/>
              <a:t> </a:t>
            </a:r>
            <a:r>
              <a:rPr lang="en-US" dirty="0" err="1"/>
              <a:t>đánh</a:t>
            </a:r>
            <a:r>
              <a:rPr lang="en-US" dirty="0"/>
              <a:t> </a:t>
            </a:r>
            <a:r>
              <a:rPr lang="en-US" dirty="0" err="1"/>
              <a:t>giá</a:t>
            </a:r>
            <a:r>
              <a:rPr lang="en-US" dirty="0"/>
              <a:t>, </a:t>
            </a:r>
          </a:p>
          <a:p>
            <a:r>
              <a:rPr lang="en-US" dirty="0" err="1"/>
              <a:t>điểm</a:t>
            </a:r>
            <a:r>
              <a:rPr lang="en-US" dirty="0"/>
              <a:t> </a:t>
            </a:r>
            <a:r>
              <a:rPr lang="en-US" dirty="0" err="1"/>
              <a:t>cuối</a:t>
            </a:r>
            <a:r>
              <a:rPr lang="en-US" dirty="0"/>
              <a:t> </a:t>
            </a:r>
            <a:r>
              <a:rPr lang="en-US" dirty="0" err="1"/>
              <a:t>của</a:t>
            </a:r>
            <a:r>
              <a:rPr lang="en-US" dirty="0"/>
              <a:t> </a:t>
            </a:r>
            <a:r>
              <a:rPr lang="en-US" dirty="0" err="1"/>
              <a:t>vòng</a:t>
            </a:r>
            <a:r>
              <a:rPr lang="en-US" dirty="0"/>
              <a:t> </a:t>
            </a:r>
            <a:r>
              <a:rPr lang="en-US" dirty="0" err="1"/>
              <a:t>lặp</a:t>
            </a:r>
            <a:r>
              <a:rPr lang="en-US" dirty="0"/>
              <a:t> </a:t>
            </a:r>
            <a:r>
              <a:rPr lang="en-US" dirty="0" err="1"/>
              <a:t>yêu</a:t>
            </a:r>
            <a:r>
              <a:rPr lang="en-US" dirty="0"/>
              <a:t> </a:t>
            </a:r>
            <a:r>
              <a:rPr lang="en-US" dirty="0" err="1"/>
              <a:t>cầu</a:t>
            </a:r>
            <a:r>
              <a:rPr lang="en-US" dirty="0"/>
              <a:t> </a:t>
            </a:r>
            <a:r>
              <a:rPr lang="en-US" dirty="0" err="1"/>
              <a:t>sự</a:t>
            </a:r>
            <a:r>
              <a:rPr lang="en-US" dirty="0"/>
              <a:t> </a:t>
            </a:r>
            <a:r>
              <a:rPr lang="en-US" dirty="0" err="1"/>
              <a:t>giao</a:t>
            </a:r>
            <a:r>
              <a:rPr lang="en-US" dirty="0"/>
              <a:t> </a:t>
            </a:r>
            <a:r>
              <a:rPr lang="en-US" dirty="0" err="1"/>
              <a:t>tiếp</a:t>
            </a:r>
            <a:r>
              <a:rPr lang="en-US" dirty="0"/>
              <a:t> </a:t>
            </a:r>
            <a:r>
              <a:rPr lang="en-US" dirty="0" err="1"/>
              <a:t>giữa</a:t>
            </a:r>
            <a:r>
              <a:rPr lang="en-US" dirty="0"/>
              <a:t> </a:t>
            </a:r>
            <a:r>
              <a:rPr lang="en-US" dirty="0" err="1"/>
              <a:t>đội</a:t>
            </a:r>
            <a:r>
              <a:rPr lang="en-US" dirty="0"/>
              <a:t> </a:t>
            </a:r>
            <a:r>
              <a:rPr lang="en-US" dirty="0" err="1"/>
              <a:t>ngũ</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những</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sản</a:t>
            </a:r>
            <a:r>
              <a:rPr lang="en-US" dirty="0"/>
              <a:t> </a:t>
            </a:r>
            <a:r>
              <a:rPr lang="en-US" dirty="0" err="1"/>
              <a:t>phẩm</a:t>
            </a:r>
            <a:r>
              <a:rPr lang="en-US" dirty="0"/>
              <a:t>, ở </a:t>
            </a:r>
            <a:r>
              <a:rPr lang="en-US" dirty="0" err="1"/>
              <a:t>đây</a:t>
            </a:r>
            <a:r>
              <a:rPr lang="en-US" dirty="0"/>
              <a:t> </a:t>
            </a:r>
            <a:r>
              <a:rPr lang="en-US" dirty="0" err="1"/>
              <a:t>là</a:t>
            </a:r>
            <a:r>
              <a:rPr lang="en-US" dirty="0"/>
              <a:t> DSS. </a:t>
            </a:r>
            <a:r>
              <a:rPr lang="en-US" dirty="0" err="1"/>
              <a:t>Quá</a:t>
            </a:r>
            <a:r>
              <a:rPr lang="en-US" dirty="0"/>
              <a:t> </a:t>
            </a:r>
            <a:r>
              <a:rPr lang="en-US" dirty="0" err="1"/>
              <a:t>trình</a:t>
            </a:r>
            <a:r>
              <a:rPr lang="en-US" dirty="0"/>
              <a:t> </a:t>
            </a:r>
            <a:r>
              <a:rPr lang="en-US" dirty="0" err="1"/>
              <a:t>nghiên</a:t>
            </a:r>
            <a:r>
              <a:rPr lang="en-US" dirty="0"/>
              <a:t> </a:t>
            </a:r>
            <a:r>
              <a:rPr lang="en-US" dirty="0" err="1"/>
              <a:t>cứu</a:t>
            </a:r>
            <a:r>
              <a:rPr lang="en-US" dirty="0"/>
              <a:t> </a:t>
            </a:r>
            <a:r>
              <a:rPr lang="en-US" dirty="0" err="1"/>
              <a:t>tổng</a:t>
            </a:r>
            <a:r>
              <a:rPr lang="en-US" dirty="0"/>
              <a:t> </a:t>
            </a:r>
            <a:r>
              <a:rPr lang="en-US" dirty="0" err="1"/>
              <a:t>thể</a:t>
            </a:r>
            <a:r>
              <a:rPr lang="en-US" dirty="0"/>
              <a:t> </a:t>
            </a:r>
            <a:r>
              <a:rPr lang="en-US" dirty="0" err="1"/>
              <a:t>được</a:t>
            </a:r>
            <a:r>
              <a:rPr lang="en-US" dirty="0"/>
              <a:t> </a:t>
            </a:r>
            <a:r>
              <a:rPr lang="en-US" dirty="0" err="1"/>
              <a:t>thể</a:t>
            </a:r>
            <a:r>
              <a:rPr lang="en-US" dirty="0"/>
              <a:t> </a:t>
            </a:r>
            <a:r>
              <a:rPr lang="en-US" dirty="0" err="1"/>
              <a:t>hiện</a:t>
            </a:r>
            <a:r>
              <a:rPr lang="en-US" dirty="0"/>
              <a:t> </a:t>
            </a:r>
            <a:r>
              <a:rPr lang="en-US" dirty="0" err="1"/>
              <a:t>trong</a:t>
            </a:r>
            <a:r>
              <a:rPr lang="en-US" dirty="0"/>
              <a:t> </a:t>
            </a:r>
            <a:r>
              <a:rPr lang="en-US" dirty="0" err="1"/>
              <a:t>sau</a:t>
            </a:r>
            <a:r>
              <a:rPr lang="en-US" dirty="0"/>
              <a:t>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Các tác giả triển khai quá trình thiết kế DSS theo khung làm việc do Peffers và các cộng sự đề xuất. Vì ...</a:t>
            </a:r>
          </a:p>
          <a:p>
            <a:endParaRPr lang="en-US"/>
          </a:p>
          <a:p>
            <a:r>
              <a:rPr lang="en-US"/>
              <a:t>- Tổng thể, quá trình sẽ là các vòng lặp của thiết kế - đánh giá: </a:t>
            </a:r>
          </a:p>
          <a:p>
            <a:r>
              <a:rPr lang="en-US"/>
              <a:t>từ xác định vấn đề đến tìm kiếm giải pháp, </a:t>
            </a:r>
          </a:p>
          <a:p>
            <a:r>
              <a:rPr lang="en-US"/>
              <a:t>từ thiết kế đến phát triển các tạo phẩm có thể minh họa trực quan các đánh giá, </a:t>
            </a:r>
          </a:p>
          <a:p>
            <a:r>
              <a:rPr lang="en-US"/>
              <a:t>điểm cuối của vòng lặp yêu cầu sự giao tiếp giữa đội ngũ phát triển và những người dùng của sản phẩm, ở đây là DSS. Quá trình nghiên cứu tổng thể được thể hiện trong sau -&gt;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88AC0E-7F17-42E9-9BD1-4D10032786A2}" type="datetime1">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9EEB99-723D-4764-957B-1F3A20C3A93B}" type="datetime1">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016566-5B44-477A-9D29-65581894E763}" type="datetime1">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9A026-722F-452D-A069-EE443F9CAA58}" type="datetime1">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55022F-0782-41FD-BD23-F6342351546C}" type="datetime1">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304103-9076-4339-866A-F00398BC3D0E}" type="datetime1">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CEB5CE-0BCC-4BB8-9458-101FAEF363DC}" type="datetime1">
              <a:rPr lang="en-US" smtClean="0"/>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569EEC-A9DC-40DF-B7D6-60AC47D6E1BC}" type="datetime1">
              <a:rPr lang="en-US" smtClean="0"/>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18F903-062B-41CE-A726-545E01F70DB1}" type="datetime1">
              <a:rPr lang="en-US" smtClean="0"/>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0C23CF-8E8F-46C8-BE77-E6C36B6C7DA5}" type="datetime1">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D627CE-F670-485F-B5A0-53DDFEA78ABA}" type="datetime1">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133146-811D-4686-AB02-C242B2690800}" type="datetime1">
              <a:rPr lang="en-US" smtClean="0"/>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3.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7.png"/><Relationship Id="rId5" Type="http://schemas.openxmlformats.org/officeDocument/2006/relationships/image" Target="../media/image3.png"/><Relationship Id="rId10" Type="http://schemas.openxmlformats.org/officeDocument/2006/relationships/image" Target="../media/image36.png"/><Relationship Id="rId4" Type="http://schemas.openxmlformats.org/officeDocument/2006/relationships/image" Target="../media/image2.sv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3.png"/><Relationship Id="rId12"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0.png"/><Relationship Id="rId5" Type="http://schemas.openxmlformats.org/officeDocument/2006/relationships/image" Target="../media/image3.png"/><Relationship Id="rId10" Type="http://schemas.openxmlformats.org/officeDocument/2006/relationships/image" Target="../media/image39.png"/><Relationship Id="rId4" Type="http://schemas.openxmlformats.org/officeDocument/2006/relationships/image" Target="../media/image2.sv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s/_rels/slide4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sv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0.png"/><Relationship Id="rId18" Type="http://schemas.openxmlformats.org/officeDocument/2006/relationships/image" Target="../media/image4.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9.svg"/><Relationship Id="rId17" Type="http://schemas.openxmlformats.org/officeDocument/2006/relationships/image" Target="../media/image3.png"/><Relationship Id="rId2" Type="http://schemas.openxmlformats.org/officeDocument/2006/relationships/image" Target="../media/image53.png"/><Relationship Id="rId16" Type="http://schemas.openxmlformats.org/officeDocument/2006/relationships/image" Target="../media/image7.sv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8.png"/><Relationship Id="rId5" Type="http://schemas.openxmlformats.org/officeDocument/2006/relationships/image" Target="../media/image56.png"/><Relationship Id="rId15" Type="http://schemas.openxmlformats.org/officeDocument/2006/relationships/image" Target="../media/image6.png"/><Relationship Id="rId10" Type="http://schemas.openxmlformats.org/officeDocument/2006/relationships/image" Target="../media/image27.svg"/><Relationship Id="rId4" Type="http://schemas.openxmlformats.org/officeDocument/2006/relationships/image" Target="../media/image55.svg"/><Relationship Id="rId9" Type="http://schemas.openxmlformats.org/officeDocument/2006/relationships/image" Target="../media/image26.png"/><Relationship Id="rId14" Type="http://schemas.openxmlformats.org/officeDocument/2006/relationships/image" Target="../media/image61.svg"/></Relationships>
</file>

<file path=ppt/slides/_rels/slide4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7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5510" y="9845438"/>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3" name="TextBox 3"/>
          <p:cNvSpPr txBox="1"/>
          <p:nvPr/>
        </p:nvSpPr>
        <p:spPr>
          <a:xfrm>
            <a:off x="1115097" y="2056059"/>
            <a:ext cx="16878934" cy="2699498"/>
          </a:xfrm>
          <a:prstGeom prst="rect">
            <a:avLst/>
          </a:prstGeom>
        </p:spPr>
        <p:txBody>
          <a:bodyPr lIns="0" tIns="0" rIns="0" bIns="0" rtlCol="0" anchor="t">
            <a:spAutoFit/>
          </a:bodyPr>
          <a:lstStyle/>
          <a:p>
            <a:pPr>
              <a:lnSpc>
                <a:spcPts val="7167"/>
              </a:lnSpc>
            </a:pPr>
            <a:r>
              <a:rPr lang="en-US" sz="5973" spc="119">
                <a:solidFill>
                  <a:srgbClr val="051D64"/>
                </a:solidFill>
                <a:latin typeface="Oswald Bold"/>
              </a:rPr>
              <a:t>A WEB-BASED DSS FOR HYDROGEN REFUELING STATION LOCATION AND SUPPLY CHAIN OPTIMIZATION</a:t>
            </a:r>
          </a:p>
        </p:txBody>
      </p:sp>
      <p:sp>
        <p:nvSpPr>
          <p:cNvPr id="4" name="Freeform 4"/>
          <p:cNvSpPr/>
          <p:nvPr/>
        </p:nvSpPr>
        <p:spPr>
          <a:xfrm rot="-10800000">
            <a:off x="11606913" y="8705493"/>
            <a:ext cx="6874875" cy="2672608"/>
          </a:xfrm>
          <a:custGeom>
            <a:avLst/>
            <a:gdLst/>
            <a:ahLst/>
            <a:cxnLst/>
            <a:rect l="l" t="t" r="r" b="b"/>
            <a:pathLst>
              <a:path w="6874875" h="2672608">
                <a:moveTo>
                  <a:pt x="0" y="0"/>
                </a:moveTo>
                <a:lnTo>
                  <a:pt x="6874875" y="0"/>
                </a:lnTo>
                <a:lnTo>
                  <a:pt x="6874875" y="2672607"/>
                </a:lnTo>
                <a:lnTo>
                  <a:pt x="0" y="2672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5" name="Group 5"/>
          <p:cNvGrpSpPr/>
          <p:nvPr/>
        </p:nvGrpSpPr>
        <p:grpSpPr>
          <a:xfrm>
            <a:off x="9468167" y="9869751"/>
            <a:ext cx="4277493" cy="2401492"/>
            <a:chOff x="0" y="0"/>
            <a:chExt cx="812800" cy="456326"/>
          </a:xfrm>
        </p:grpSpPr>
        <p:sp>
          <p:nvSpPr>
            <p:cNvPr id="6" name="Freeform 6"/>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7" name="TextBox 7"/>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10800000" flipH="1" flipV="1">
            <a:off x="-2050827" y="-241965"/>
            <a:ext cx="6128414" cy="2288499"/>
          </a:xfrm>
          <a:custGeom>
            <a:avLst/>
            <a:gdLst/>
            <a:ahLst/>
            <a:cxnLst/>
            <a:rect l="l" t="t" r="r" b="b"/>
            <a:pathLst>
              <a:path w="6128414" h="2288499">
                <a:moveTo>
                  <a:pt x="6128414" y="2288499"/>
                </a:moveTo>
                <a:lnTo>
                  <a:pt x="0" y="2288499"/>
                </a:lnTo>
                <a:lnTo>
                  <a:pt x="0" y="0"/>
                </a:lnTo>
                <a:lnTo>
                  <a:pt x="6128414" y="0"/>
                </a:lnTo>
                <a:lnTo>
                  <a:pt x="6128414"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9" name="Group 9"/>
          <p:cNvGrpSpPr/>
          <p:nvPr/>
        </p:nvGrpSpPr>
        <p:grpSpPr>
          <a:xfrm rot="-10800000">
            <a:off x="2432578" y="-2939232"/>
            <a:ext cx="16432054" cy="3123507"/>
            <a:chOff x="0" y="0"/>
            <a:chExt cx="4327784" cy="822652"/>
          </a:xfrm>
        </p:grpSpPr>
        <p:sp>
          <p:nvSpPr>
            <p:cNvPr id="10" name="Freeform 10"/>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11" name="TextBox 11"/>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flipH="1">
            <a:off x="4077956" y="353478"/>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3" name="Group 13"/>
          <p:cNvGrpSpPr/>
          <p:nvPr/>
        </p:nvGrpSpPr>
        <p:grpSpPr>
          <a:xfrm>
            <a:off x="1263162" y="7282713"/>
            <a:ext cx="6097774" cy="2619875"/>
            <a:chOff x="0" y="0"/>
            <a:chExt cx="8130365" cy="3493166"/>
          </a:xfrm>
        </p:grpSpPr>
        <p:sp>
          <p:nvSpPr>
            <p:cNvPr id="14" name="TextBox 14"/>
            <p:cNvSpPr txBox="1"/>
            <p:nvPr/>
          </p:nvSpPr>
          <p:spPr>
            <a:xfrm>
              <a:off x="0" y="-133350"/>
              <a:ext cx="5346371" cy="3524783"/>
            </a:xfrm>
            <a:prstGeom prst="rect">
              <a:avLst/>
            </a:prstGeom>
          </p:spPr>
          <p:txBody>
            <a:bodyPr lIns="0" tIns="0" rIns="0" bIns="0" rtlCol="0" anchor="t">
              <a:spAutoFit/>
            </a:bodyPr>
            <a:lstStyle/>
            <a:p>
              <a:pPr>
                <a:lnSpc>
                  <a:spcPts val="4177"/>
                </a:lnSpc>
              </a:pPr>
              <a:r>
                <a:rPr lang="en-US" sz="2984" spc="95">
                  <a:solidFill>
                    <a:srgbClr val="051D64"/>
                  </a:solidFill>
                  <a:latin typeface="Cooper Hewitt"/>
                </a:rPr>
                <a:t>Bùi Đức Duy </a:t>
              </a:r>
            </a:p>
            <a:p>
              <a:pPr>
                <a:lnSpc>
                  <a:spcPts val="4177"/>
                </a:lnSpc>
              </a:pPr>
              <a:r>
                <a:rPr lang="en-US" sz="2984" spc="95">
                  <a:solidFill>
                    <a:srgbClr val="051D64"/>
                  </a:solidFill>
                  <a:latin typeface="Cooper Hewitt"/>
                </a:rPr>
                <a:t>Đỗ Huỳnh Mỹ Tâm </a:t>
              </a:r>
            </a:p>
            <a:p>
              <a:pPr>
                <a:lnSpc>
                  <a:spcPts val="4177"/>
                </a:lnSpc>
              </a:pPr>
              <a:r>
                <a:rPr lang="en-US" sz="2984" spc="95">
                  <a:solidFill>
                    <a:srgbClr val="051D64"/>
                  </a:solidFill>
                  <a:latin typeface="Cooper Hewitt"/>
                </a:rPr>
                <a:t>Nguyễn Thị Cẩm Vân </a:t>
              </a:r>
            </a:p>
            <a:p>
              <a:pPr>
                <a:lnSpc>
                  <a:spcPts val="4177"/>
                </a:lnSpc>
              </a:pPr>
              <a:r>
                <a:rPr lang="en-US" sz="2984" spc="95">
                  <a:solidFill>
                    <a:srgbClr val="051D64"/>
                  </a:solidFill>
                  <a:latin typeface="Cooper Hewitt"/>
                </a:rPr>
                <a:t>Phan Công Hậu</a:t>
              </a:r>
            </a:p>
            <a:p>
              <a:pPr>
                <a:lnSpc>
                  <a:spcPts val="4177"/>
                </a:lnSpc>
              </a:pPr>
              <a:endParaRPr lang="en-US" sz="2984" spc="95">
                <a:solidFill>
                  <a:srgbClr val="051D64"/>
                </a:solidFill>
                <a:latin typeface="Cooper Hewitt"/>
              </a:endParaRPr>
            </a:p>
          </p:txBody>
        </p:sp>
        <p:sp>
          <p:nvSpPr>
            <p:cNvPr id="15" name="TextBox 15"/>
            <p:cNvSpPr txBox="1"/>
            <p:nvPr/>
          </p:nvSpPr>
          <p:spPr>
            <a:xfrm>
              <a:off x="3633682" y="-152400"/>
              <a:ext cx="4496682" cy="3645566"/>
            </a:xfrm>
            <a:prstGeom prst="rect">
              <a:avLst/>
            </a:prstGeom>
          </p:spPr>
          <p:txBody>
            <a:bodyPr lIns="0" tIns="0" rIns="0" bIns="0" rtlCol="0" anchor="t">
              <a:spAutoFit/>
            </a:bodyPr>
            <a:lstStyle/>
            <a:p>
              <a:pPr algn="r">
                <a:lnSpc>
                  <a:spcPts val="4327"/>
                </a:lnSpc>
              </a:pPr>
              <a:r>
                <a:rPr lang="en-US" sz="2984" spc="95">
                  <a:solidFill>
                    <a:srgbClr val="051D64"/>
                  </a:solidFill>
                  <a:latin typeface="Cooper Hewitt"/>
                </a:rPr>
                <a:t>20521228</a:t>
              </a:r>
            </a:p>
            <a:p>
              <a:pPr algn="r">
                <a:lnSpc>
                  <a:spcPts val="4327"/>
                </a:lnSpc>
              </a:pPr>
              <a:r>
                <a:rPr lang="en-US" sz="2984" spc="95">
                  <a:solidFill>
                    <a:srgbClr val="051D64"/>
                  </a:solidFill>
                  <a:latin typeface="Cooper Hewitt"/>
                </a:rPr>
                <a:t> 20520746</a:t>
              </a:r>
            </a:p>
            <a:p>
              <a:pPr algn="r">
                <a:lnSpc>
                  <a:spcPts val="4327"/>
                </a:lnSpc>
              </a:pPr>
              <a:r>
                <a:rPr lang="en-US" sz="2984" spc="95">
                  <a:solidFill>
                    <a:srgbClr val="051D64"/>
                  </a:solidFill>
                  <a:latin typeface="Cooper Hewitt"/>
                </a:rPr>
                <a:t>20522145</a:t>
              </a:r>
            </a:p>
            <a:p>
              <a:pPr algn="r">
                <a:lnSpc>
                  <a:spcPts val="4327"/>
                </a:lnSpc>
              </a:pPr>
              <a:r>
                <a:rPr lang="en-US" sz="2984" spc="95">
                  <a:solidFill>
                    <a:srgbClr val="051D64"/>
                  </a:solidFill>
                  <a:latin typeface="Cooper Hewitt"/>
                </a:rPr>
                <a:t>21522055</a:t>
              </a:r>
            </a:p>
            <a:p>
              <a:pPr algn="r">
                <a:lnSpc>
                  <a:spcPts val="4327"/>
                </a:lnSpc>
              </a:pPr>
              <a:endParaRPr lang="en-US" sz="2984" spc="95">
                <a:solidFill>
                  <a:srgbClr val="051D64"/>
                </a:solidFill>
                <a:latin typeface="Cooper Hewitt"/>
              </a:endParaRPr>
            </a:p>
          </p:txBody>
        </p:sp>
      </p:grpSp>
      <p:sp>
        <p:nvSpPr>
          <p:cNvPr id="16" name="Freeform 16"/>
          <p:cNvSpPr/>
          <p:nvPr/>
        </p:nvSpPr>
        <p:spPr>
          <a:xfrm>
            <a:off x="8691877" y="3958330"/>
            <a:ext cx="9422170" cy="5299970"/>
          </a:xfrm>
          <a:custGeom>
            <a:avLst/>
            <a:gdLst/>
            <a:ahLst/>
            <a:cxnLst/>
            <a:rect l="l" t="t" r="r" b="b"/>
            <a:pathLst>
              <a:path w="9422170" h="5299970">
                <a:moveTo>
                  <a:pt x="0" y="0"/>
                </a:moveTo>
                <a:lnTo>
                  <a:pt x="9422170" y="0"/>
                </a:lnTo>
                <a:lnTo>
                  <a:pt x="9422170" y="5299970"/>
                </a:lnTo>
                <a:lnTo>
                  <a:pt x="0" y="5299970"/>
                </a:lnTo>
                <a:lnTo>
                  <a:pt x="0" y="0"/>
                </a:lnTo>
                <a:close/>
              </a:path>
            </a:pathLst>
          </a:custGeom>
          <a:blipFill>
            <a:blip r:embed="rId6"/>
            <a:stretch>
              <a:fillRect/>
            </a:stretch>
          </a:blipFill>
        </p:spPr>
        <p:txBody>
          <a:bodyPr/>
          <a:lstStyle/>
          <a:p>
            <a:endParaRPr lang="vi-VN"/>
          </a:p>
        </p:txBody>
      </p:sp>
      <p:grpSp>
        <p:nvGrpSpPr>
          <p:cNvPr id="17" name="Group 17"/>
          <p:cNvGrpSpPr/>
          <p:nvPr/>
        </p:nvGrpSpPr>
        <p:grpSpPr>
          <a:xfrm>
            <a:off x="15473698" y="353478"/>
            <a:ext cx="2814302" cy="482255"/>
            <a:chOff x="0" y="0"/>
            <a:chExt cx="3752403" cy="643007"/>
          </a:xfrm>
        </p:grpSpPr>
        <p:sp>
          <p:nvSpPr>
            <p:cNvPr id="18" name="AutoShape 1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6" name="TextBox 26"/>
          <p:cNvSpPr txBox="1"/>
          <p:nvPr/>
        </p:nvSpPr>
        <p:spPr>
          <a:xfrm>
            <a:off x="1115097" y="5062611"/>
            <a:ext cx="6741901" cy="1105300"/>
          </a:xfrm>
          <a:prstGeom prst="rect">
            <a:avLst/>
          </a:prstGeom>
        </p:spPr>
        <p:txBody>
          <a:bodyPr lIns="0" tIns="0" rIns="0" bIns="0" rtlCol="0" anchor="t">
            <a:spAutoFit/>
          </a:bodyPr>
          <a:lstStyle/>
          <a:p>
            <a:pPr>
              <a:lnSpc>
                <a:spcPts val="4177"/>
              </a:lnSpc>
            </a:pPr>
            <a:r>
              <a:rPr lang="en-US" sz="2984" spc="95" dirty="0">
                <a:solidFill>
                  <a:srgbClr val="051D64"/>
                </a:solidFill>
                <a:latin typeface="Cooper Hewitt"/>
              </a:rPr>
              <a:t>Môn: </a:t>
            </a:r>
            <a:r>
              <a:rPr lang="en-US" sz="2984" spc="95" dirty="0" err="1">
                <a:solidFill>
                  <a:srgbClr val="051D64"/>
                </a:solidFill>
                <a:latin typeface="Cooper Hewitt"/>
              </a:rPr>
              <a:t>Hệ</a:t>
            </a:r>
            <a:r>
              <a:rPr lang="en-US" sz="2984" spc="95" dirty="0">
                <a:solidFill>
                  <a:srgbClr val="051D64"/>
                </a:solidFill>
                <a:latin typeface="Cooper Hewitt"/>
              </a:rPr>
              <a:t> </a:t>
            </a:r>
            <a:r>
              <a:rPr lang="en-US" sz="2984" spc="95" dirty="0" err="1">
                <a:solidFill>
                  <a:srgbClr val="051D64"/>
                </a:solidFill>
                <a:latin typeface="Cooper Hewitt"/>
              </a:rPr>
              <a:t>hỗ</a:t>
            </a:r>
            <a:r>
              <a:rPr lang="en-US" sz="2984" spc="95" dirty="0">
                <a:solidFill>
                  <a:srgbClr val="051D64"/>
                </a:solidFill>
                <a:latin typeface="Cooper Hewitt"/>
              </a:rPr>
              <a:t> </a:t>
            </a:r>
            <a:r>
              <a:rPr lang="en-US" sz="2984" spc="95" dirty="0" err="1">
                <a:solidFill>
                  <a:srgbClr val="051D64"/>
                </a:solidFill>
                <a:latin typeface="Cooper Hewitt"/>
              </a:rPr>
              <a:t>trợ</a:t>
            </a:r>
            <a:r>
              <a:rPr lang="en-US" sz="2984" spc="95" dirty="0">
                <a:solidFill>
                  <a:srgbClr val="051D64"/>
                </a:solidFill>
                <a:latin typeface="Cooper Hewitt"/>
              </a:rPr>
              <a:t> </a:t>
            </a:r>
            <a:r>
              <a:rPr lang="en-US" sz="2984" spc="95" dirty="0" err="1">
                <a:solidFill>
                  <a:srgbClr val="051D64"/>
                </a:solidFill>
                <a:latin typeface="Cooper Hewitt"/>
              </a:rPr>
              <a:t>quyết</a:t>
            </a:r>
            <a:r>
              <a:rPr lang="en-US" sz="2984" spc="95" dirty="0">
                <a:solidFill>
                  <a:srgbClr val="051D64"/>
                </a:solidFill>
                <a:latin typeface="Cooper Hewitt"/>
              </a:rPr>
              <a:t> </a:t>
            </a:r>
            <a:r>
              <a:rPr lang="en-US" sz="2984" spc="95" dirty="0" err="1">
                <a:solidFill>
                  <a:srgbClr val="051D64"/>
                </a:solidFill>
                <a:latin typeface="Cooper Hewitt"/>
              </a:rPr>
              <a:t>định</a:t>
            </a:r>
            <a:r>
              <a:rPr lang="en-US" sz="2984" spc="95" dirty="0">
                <a:solidFill>
                  <a:srgbClr val="051D64"/>
                </a:solidFill>
                <a:latin typeface="Cooper Hewitt"/>
              </a:rPr>
              <a:t> - IS254.O21</a:t>
            </a:r>
          </a:p>
          <a:p>
            <a:pPr>
              <a:lnSpc>
                <a:spcPts val="4177"/>
              </a:lnSpc>
            </a:pPr>
            <a:r>
              <a:rPr lang="en-US" sz="2984" spc="95" dirty="0">
                <a:solidFill>
                  <a:srgbClr val="051D64"/>
                </a:solidFill>
                <a:latin typeface="Cooper Hewitt"/>
              </a:rPr>
              <a:t>GVHD: </a:t>
            </a:r>
            <a:r>
              <a:rPr lang="en-US" sz="2984" spc="95" dirty="0" err="1">
                <a:solidFill>
                  <a:srgbClr val="051D64"/>
                </a:solidFill>
                <a:latin typeface="Cooper Hewitt"/>
              </a:rPr>
              <a:t>Nguyễn</a:t>
            </a:r>
            <a:r>
              <a:rPr lang="en-US" sz="2984" spc="95" dirty="0">
                <a:solidFill>
                  <a:srgbClr val="051D64"/>
                </a:solidFill>
                <a:latin typeface="Cooper Hewitt"/>
              </a:rPr>
              <a:t> </a:t>
            </a:r>
            <a:r>
              <a:rPr lang="en-US" sz="2984" spc="95" dirty="0" err="1">
                <a:solidFill>
                  <a:srgbClr val="051D64"/>
                </a:solidFill>
                <a:latin typeface="Cooper Hewitt"/>
              </a:rPr>
              <a:t>Hồ</a:t>
            </a:r>
            <a:r>
              <a:rPr lang="en-US" sz="2984" spc="95" dirty="0">
                <a:solidFill>
                  <a:srgbClr val="051D64"/>
                </a:solidFill>
                <a:latin typeface="Cooper Hewitt"/>
              </a:rPr>
              <a:t> Duy </a:t>
            </a:r>
            <a:r>
              <a:rPr lang="en-US" sz="2984" spc="95" dirty="0" err="1">
                <a:solidFill>
                  <a:srgbClr val="051D64"/>
                </a:solidFill>
                <a:latin typeface="Cooper Hewitt"/>
              </a:rPr>
              <a:t>Trí</a:t>
            </a:r>
            <a:endParaRPr lang="en-US" sz="2984" spc="95" dirty="0">
              <a:solidFill>
                <a:srgbClr val="051D64"/>
              </a:solidFill>
              <a:latin typeface="Cooper Hewitt"/>
            </a:endParaRPr>
          </a:p>
        </p:txBody>
      </p:sp>
      <p:sp>
        <p:nvSpPr>
          <p:cNvPr id="27" name="TextBox 27"/>
          <p:cNvSpPr txBox="1"/>
          <p:nvPr/>
        </p:nvSpPr>
        <p:spPr>
          <a:xfrm>
            <a:off x="3483160" y="6474965"/>
            <a:ext cx="1657777" cy="581425"/>
          </a:xfrm>
          <a:prstGeom prst="rect">
            <a:avLst/>
          </a:prstGeom>
        </p:spPr>
        <p:txBody>
          <a:bodyPr lIns="0" tIns="0" rIns="0" bIns="0" rtlCol="0" anchor="t">
            <a:spAutoFit/>
          </a:bodyPr>
          <a:lstStyle/>
          <a:p>
            <a:pPr>
              <a:lnSpc>
                <a:spcPts val="4177"/>
              </a:lnSpc>
            </a:pPr>
            <a:r>
              <a:rPr lang="en-US" sz="2984" spc="95">
                <a:solidFill>
                  <a:srgbClr val="051D64"/>
                </a:solidFill>
                <a:latin typeface="Cooper Hewitt"/>
              </a:rPr>
              <a:t>Nhóm 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Max covering model</a:t>
            </a:r>
          </a:p>
        </p:txBody>
      </p:sp>
      <p:sp>
        <p:nvSpPr>
          <p:cNvPr id="12" name="TextBox 12"/>
          <p:cNvSpPr txBox="1"/>
          <p:nvPr/>
        </p:nvSpPr>
        <p:spPr>
          <a:xfrm>
            <a:off x="1198396" y="2588577"/>
            <a:ext cx="15891208" cy="5043171"/>
          </a:xfrm>
          <a:prstGeom prst="rect">
            <a:avLst/>
          </a:prstGeom>
        </p:spPr>
        <p:txBody>
          <a:bodyPr lIns="0" tIns="0" rIns="0" bIns="0" rtlCol="0" anchor="t">
            <a:spAutoFit/>
          </a:bodyPr>
          <a:lstStyle/>
          <a:p>
            <a:pPr marL="690876" lvl="1" indent="-345438" algn="just">
              <a:lnSpc>
                <a:spcPts val="4479"/>
              </a:lnSpc>
              <a:spcBef>
                <a:spcPct val="0"/>
              </a:spcBef>
              <a:buFont typeface="Arial"/>
              <a:buChar char="•"/>
            </a:pPr>
            <a:r>
              <a:rPr lang="en-US" sz="3199" spc="95">
                <a:solidFill>
                  <a:srgbClr val="000000"/>
                </a:solidFill>
                <a:latin typeface="Lato"/>
              </a:rPr>
              <a:t>Mô hình bao phủ (max covering model) tập trung vào phạm vi phủ, thường được đánh giá bằng khoảng cách hoặc thời gian di chuyển giữa các nút nhu cầu và trạm tiếp nhiên liệu.</a:t>
            </a:r>
          </a:p>
          <a:p>
            <a:pPr marL="690876" lvl="1" indent="-345438" algn="just">
              <a:lnSpc>
                <a:spcPts val="4479"/>
              </a:lnSpc>
              <a:spcBef>
                <a:spcPct val="0"/>
              </a:spcBef>
              <a:buFont typeface="Arial"/>
              <a:buChar char="•"/>
            </a:pPr>
            <a:r>
              <a:rPr lang="en-US" sz="3199" spc="95">
                <a:solidFill>
                  <a:srgbClr val="000000"/>
                </a:solidFill>
                <a:latin typeface="Lato"/>
              </a:rPr>
              <a:t>Mô hình phủ được chia thành hai loại:</a:t>
            </a:r>
          </a:p>
          <a:p>
            <a:pPr marL="1381751" lvl="2" indent="-460584" algn="just">
              <a:lnSpc>
                <a:spcPts val="4479"/>
              </a:lnSpc>
              <a:spcBef>
                <a:spcPct val="0"/>
              </a:spcBef>
              <a:buFont typeface="Arial"/>
              <a:buChar char="⚬"/>
            </a:pPr>
            <a:r>
              <a:rPr lang="en-US" sz="3199" spc="95">
                <a:solidFill>
                  <a:srgbClr val="000000"/>
                </a:solidFill>
                <a:latin typeface="Lato"/>
              </a:rPr>
              <a:t>Set covering model: xác định số lượng tối thiểu và vị trí của các trạm để đáp ứng tất cả các nhu cầu. </a:t>
            </a:r>
          </a:p>
          <a:p>
            <a:pPr marL="1381751" lvl="2" indent="-460584" algn="just">
              <a:lnSpc>
                <a:spcPts val="4479"/>
              </a:lnSpc>
              <a:spcBef>
                <a:spcPct val="0"/>
              </a:spcBef>
              <a:buFont typeface="Arial"/>
              <a:buChar char="⚬"/>
            </a:pPr>
            <a:r>
              <a:rPr lang="en-US" sz="3199" spc="95">
                <a:solidFill>
                  <a:srgbClr val="000000"/>
                </a:solidFill>
                <a:latin typeface="Lato"/>
              </a:rPr>
              <a:t>Maximal covering model: tối đa hóa nhu cầu được bao phủ khi số lượng trạm được cung cấp. </a:t>
            </a:r>
          </a:p>
          <a:p>
            <a:pPr algn="just">
              <a:lnSpc>
                <a:spcPts val="4479"/>
              </a:lnSpc>
              <a:spcBef>
                <a:spcPct val="0"/>
              </a:spcBef>
            </a:pPr>
            <a:endParaRPr lang="en-US" sz="3199" spc="95">
              <a:solidFill>
                <a:srgbClr val="000000"/>
              </a:solidFill>
              <a:latin typeface="Lato"/>
            </a:endParaRPr>
          </a:p>
        </p:txBody>
      </p:sp>
      <p:sp>
        <p:nvSpPr>
          <p:cNvPr id="14" name="TextBox 13">
            <a:extLst>
              <a:ext uri="{FF2B5EF4-FFF2-40B4-BE49-F238E27FC236}">
                <a16:creationId xmlns:a16="http://schemas.microsoft.com/office/drawing/2014/main" id="{2B7D018A-F5A8-7789-7CA6-73EB01449958}"/>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Max covering model</a:t>
            </a:r>
          </a:p>
        </p:txBody>
      </p:sp>
      <p:sp>
        <p:nvSpPr>
          <p:cNvPr id="12" name="TextBox 12"/>
          <p:cNvSpPr txBox="1"/>
          <p:nvPr/>
        </p:nvSpPr>
        <p:spPr>
          <a:xfrm>
            <a:off x="1198396" y="2737051"/>
            <a:ext cx="15891208" cy="3357246"/>
          </a:xfrm>
          <a:prstGeom prst="rect">
            <a:avLst/>
          </a:prstGeom>
        </p:spPr>
        <p:txBody>
          <a:bodyPr lIns="0" tIns="0" rIns="0" bIns="0" rtlCol="0" anchor="t">
            <a:spAutoFit/>
          </a:bodyPr>
          <a:lstStyle/>
          <a:p>
            <a:pPr marL="690876" lvl="1" indent="-345438" algn="just">
              <a:lnSpc>
                <a:spcPts val="4479"/>
              </a:lnSpc>
              <a:buFont typeface="Arial"/>
              <a:buChar char="•"/>
            </a:pPr>
            <a:r>
              <a:rPr lang="en-US" sz="3199" spc="95">
                <a:solidFill>
                  <a:srgbClr val="000000"/>
                </a:solidFill>
                <a:latin typeface="Lato"/>
              </a:rPr>
              <a:t>Giả sử: </a:t>
            </a:r>
          </a:p>
          <a:p>
            <a:pPr marL="1381751" lvl="2" indent="-460584" algn="just">
              <a:lnSpc>
                <a:spcPts val="4479"/>
              </a:lnSpc>
              <a:buFont typeface="Arial"/>
              <a:buChar char="⚬"/>
            </a:pPr>
            <a:r>
              <a:rPr lang="en-US" sz="3199" spc="95">
                <a:solidFill>
                  <a:srgbClr val="000000"/>
                </a:solidFill>
                <a:latin typeface="Lato"/>
              </a:rPr>
              <a:t>P đại diện cho các điểm nhu cầu (những vị trí cần được phục vụ bởi các trạm).</a:t>
            </a:r>
          </a:p>
          <a:p>
            <a:pPr marL="1381751" lvl="2" indent="-460584" algn="just">
              <a:lnSpc>
                <a:spcPts val="4479"/>
              </a:lnSpc>
              <a:buFont typeface="Arial"/>
              <a:buChar char="⚬"/>
            </a:pPr>
            <a:r>
              <a:rPr lang="en-US" sz="3199" spc="95">
                <a:solidFill>
                  <a:srgbClr val="000000"/>
                </a:solidFill>
                <a:latin typeface="Lato"/>
              </a:rPr>
              <a:t>Cp đại diện cho các trạm có thể đáp ứng điểm nhu cầu p.</a:t>
            </a:r>
          </a:p>
          <a:p>
            <a:pPr marL="1381751" lvl="2" indent="-460584" algn="just">
              <a:lnSpc>
                <a:spcPts val="4479"/>
              </a:lnSpc>
              <a:buFont typeface="Arial"/>
              <a:buChar char="⚬"/>
            </a:pPr>
            <a:r>
              <a:rPr lang="en-US" sz="3199" spc="95">
                <a:solidFill>
                  <a:srgbClr val="000000"/>
                </a:solidFill>
                <a:latin typeface="Lato"/>
              </a:rPr>
              <a:t>D đại diện các trạm thay thế.</a:t>
            </a:r>
          </a:p>
          <a:p>
            <a:pPr algn="just">
              <a:lnSpc>
                <a:spcPts val="4479"/>
              </a:lnSpc>
              <a:spcBef>
                <a:spcPct val="0"/>
              </a:spcBef>
            </a:pPr>
            <a:endParaRPr lang="en-US" sz="3199" spc="95">
              <a:solidFill>
                <a:srgbClr val="000000"/>
              </a:solidFill>
              <a:latin typeface="Lato"/>
            </a:endParaRPr>
          </a:p>
        </p:txBody>
      </p:sp>
      <p:sp>
        <p:nvSpPr>
          <p:cNvPr id="13" name="Freeform 13"/>
          <p:cNvSpPr/>
          <p:nvPr/>
        </p:nvSpPr>
        <p:spPr>
          <a:xfrm>
            <a:off x="10549767" y="5287778"/>
            <a:ext cx="6140187" cy="4620490"/>
          </a:xfrm>
          <a:custGeom>
            <a:avLst/>
            <a:gdLst/>
            <a:ahLst/>
            <a:cxnLst/>
            <a:rect l="l" t="t" r="r" b="b"/>
            <a:pathLst>
              <a:path w="6140187" h="4620490">
                <a:moveTo>
                  <a:pt x="0" y="0"/>
                </a:moveTo>
                <a:lnTo>
                  <a:pt x="6140187" y="0"/>
                </a:lnTo>
                <a:lnTo>
                  <a:pt x="6140187" y="4620491"/>
                </a:lnTo>
                <a:lnTo>
                  <a:pt x="0" y="4620491"/>
                </a:lnTo>
                <a:lnTo>
                  <a:pt x="0" y="0"/>
                </a:lnTo>
                <a:close/>
              </a:path>
            </a:pathLst>
          </a:custGeom>
          <a:blipFill>
            <a:blip r:embed="rId3"/>
            <a:stretch>
              <a:fillRect/>
            </a:stretch>
          </a:blipFill>
        </p:spPr>
        <p:txBody>
          <a:bodyPr/>
          <a:lstStyle/>
          <a:p>
            <a:endParaRPr lang="vi-VN"/>
          </a:p>
        </p:txBody>
      </p:sp>
      <p:sp>
        <p:nvSpPr>
          <p:cNvPr id="15" name="TextBox 14">
            <a:extLst>
              <a:ext uri="{FF2B5EF4-FFF2-40B4-BE49-F238E27FC236}">
                <a16:creationId xmlns:a16="http://schemas.microsoft.com/office/drawing/2014/main" id="{C2CCB0F1-F82C-5490-4A7E-20C56B31A543}"/>
              </a:ext>
            </a:extLst>
          </p:cNvPr>
          <p:cNvSpPr txBox="1"/>
          <p:nvPr/>
        </p:nvSpPr>
        <p:spPr>
          <a:xfrm>
            <a:off x="892863" y="9222429"/>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09</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5837319" y="2426524"/>
            <a:ext cx="6613363" cy="2363277"/>
          </a:xfrm>
          <a:custGeom>
            <a:avLst/>
            <a:gdLst/>
            <a:ahLst/>
            <a:cxnLst/>
            <a:rect l="l" t="t" r="r" b="b"/>
            <a:pathLst>
              <a:path w="6613363" h="2363277">
                <a:moveTo>
                  <a:pt x="0" y="0"/>
                </a:moveTo>
                <a:lnTo>
                  <a:pt x="6613362" y="0"/>
                </a:lnTo>
                <a:lnTo>
                  <a:pt x="6613362" y="2363277"/>
                </a:lnTo>
                <a:lnTo>
                  <a:pt x="0" y="2363277"/>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Xây dựng Set covering model </a:t>
            </a:r>
          </a:p>
        </p:txBody>
      </p:sp>
      <p:sp>
        <p:nvSpPr>
          <p:cNvPr id="13" name="TextBox 13"/>
          <p:cNvSpPr txBox="1"/>
          <p:nvPr/>
        </p:nvSpPr>
        <p:spPr>
          <a:xfrm>
            <a:off x="1153523" y="5182746"/>
            <a:ext cx="15980954" cy="2488058"/>
          </a:xfrm>
          <a:prstGeom prst="rect">
            <a:avLst/>
          </a:prstGeom>
        </p:spPr>
        <p:txBody>
          <a:bodyPr lIns="0" tIns="0" rIns="0" bIns="0" rtlCol="0" anchor="t">
            <a:spAutoFit/>
          </a:bodyPr>
          <a:lstStyle/>
          <a:p>
            <a:pPr marL="690876" lvl="1" indent="-345438" algn="just">
              <a:lnSpc>
                <a:spcPts val="5023"/>
              </a:lnSpc>
              <a:buFont typeface="Arial"/>
              <a:buChar char="•"/>
            </a:pPr>
            <a:r>
              <a:rPr lang="en-US" sz="3199" spc="95">
                <a:solidFill>
                  <a:srgbClr val="000000"/>
                </a:solidFill>
                <a:latin typeface="Lato"/>
              </a:rPr>
              <a:t>Mô hình này nhằm mục đích giảm thiểu số lượng trạm cần thiết. </a:t>
            </a:r>
          </a:p>
          <a:p>
            <a:pPr marL="690876" lvl="1" indent="-345438" algn="just">
              <a:lnSpc>
                <a:spcPts val="5023"/>
              </a:lnSpc>
              <a:buFont typeface="Arial"/>
              <a:buChar char="•"/>
            </a:pPr>
            <a:r>
              <a:rPr lang="en-US" sz="3199" spc="95">
                <a:solidFill>
                  <a:srgbClr val="000000"/>
                </a:solidFill>
                <a:latin typeface="Lato"/>
              </a:rPr>
              <a:t>Biến quyết định xd biểu thị việc xây dựng trạm  hay không, chỉ có thể bằng 0 hoặc 1. Nếu  xd = 1, thì trạm  được xây dựng. </a:t>
            </a:r>
          </a:p>
          <a:p>
            <a:pPr marL="690876" lvl="1" indent="-345438" algn="just">
              <a:lnSpc>
                <a:spcPts val="5023"/>
              </a:lnSpc>
              <a:buFont typeface="Arial"/>
              <a:buChar char="•"/>
            </a:pPr>
            <a:r>
              <a:rPr lang="en-US" sz="3199" spc="95">
                <a:solidFill>
                  <a:srgbClr val="000000"/>
                </a:solidFill>
                <a:latin typeface="Lato"/>
              </a:rPr>
              <a:t>Mọi điểm đều được phục vụ bởi một hoặc nhiều trạm.</a:t>
            </a:r>
          </a:p>
        </p:txBody>
      </p:sp>
      <p:sp>
        <p:nvSpPr>
          <p:cNvPr id="15" name="TextBox 14">
            <a:extLst>
              <a:ext uri="{FF2B5EF4-FFF2-40B4-BE49-F238E27FC236}">
                <a16:creationId xmlns:a16="http://schemas.microsoft.com/office/drawing/2014/main" id="{5BFB56E4-0F9C-8F03-8AE3-ED6EF4D96514}"/>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10</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248320" y="2515774"/>
            <a:ext cx="11948658" cy="5605146"/>
          </a:xfrm>
          <a:prstGeom prst="rect">
            <a:avLst/>
          </a:prstGeom>
        </p:spPr>
        <p:txBody>
          <a:bodyPr lIns="0" tIns="0" rIns="0" bIns="0" rtlCol="0" anchor="t">
            <a:spAutoFit/>
          </a:bodyPr>
          <a:lstStyle/>
          <a:p>
            <a:pPr marL="690876" lvl="1" indent="-345438" algn="just">
              <a:lnSpc>
                <a:spcPts val="4479"/>
              </a:lnSpc>
              <a:buFont typeface="Arial"/>
              <a:buChar char="•"/>
            </a:pPr>
            <a:r>
              <a:rPr lang="en-US" sz="3199" spc="95">
                <a:solidFill>
                  <a:srgbClr val="000000"/>
                </a:solidFill>
                <a:latin typeface="Lato"/>
              </a:rPr>
              <a:t>Mô hình này tập trung vào việc tối đa hóa nhu cầu được đáp ứng, được biểu thị bởi tổng nhu cầu tại các điểm nhu cầu được đáp ứng mp. </a:t>
            </a:r>
          </a:p>
          <a:p>
            <a:pPr marL="690876" lvl="1" indent="-345438" algn="just">
              <a:lnSpc>
                <a:spcPts val="4479"/>
              </a:lnSpc>
              <a:buFont typeface="Arial"/>
              <a:buChar char="•"/>
            </a:pPr>
            <a:r>
              <a:rPr lang="en-US" sz="3199" spc="95">
                <a:solidFill>
                  <a:srgbClr val="000000"/>
                </a:solidFill>
                <a:latin typeface="Lato"/>
              </a:rPr>
              <a:t>Các biến quyết định xp, ep thể hiện các lựa chọn cho từng điểm nhu cầu và trạm tiềm năng, chỉ có thể là 0 hoặc 1.</a:t>
            </a:r>
          </a:p>
          <a:p>
            <a:pPr marL="690876" lvl="1" indent="-345438" algn="just">
              <a:lnSpc>
                <a:spcPts val="4479"/>
              </a:lnSpc>
              <a:buFont typeface="Arial"/>
              <a:buChar char="•"/>
            </a:pPr>
            <a:r>
              <a:rPr lang="en-US" sz="3199" spc="95">
                <a:solidFill>
                  <a:srgbClr val="000000"/>
                </a:solidFill>
                <a:latin typeface="Lato"/>
              </a:rPr>
              <a:t>Phương trình (2) mô tả phạm vi phục vụ của một trạm, đảm bảo rằng chỉ những điểm nhu cầu nằm trong phạm vi mới được coi là đáp ứng. </a:t>
            </a:r>
          </a:p>
          <a:p>
            <a:pPr marL="690876" lvl="1" indent="-345438" algn="just">
              <a:lnSpc>
                <a:spcPts val="4479"/>
              </a:lnSpc>
              <a:buFont typeface="Arial"/>
              <a:buChar char="•"/>
            </a:pPr>
            <a:r>
              <a:rPr lang="en-US" sz="3199" spc="95">
                <a:solidFill>
                  <a:srgbClr val="000000"/>
                </a:solidFill>
                <a:latin typeface="Lato"/>
              </a:rPr>
              <a:t>Phương trìn (3) giới hạn số lượng trạm cần xây dựng.</a:t>
            </a:r>
          </a:p>
          <a:p>
            <a:pPr algn="just">
              <a:lnSpc>
                <a:spcPts val="4479"/>
              </a:lnSpc>
              <a:spcBef>
                <a:spcPct val="0"/>
              </a:spcBef>
            </a:pPr>
            <a:endParaRPr lang="en-US" sz="3199" spc="95">
              <a:solidFill>
                <a:srgbClr val="000000"/>
              </a:solidFill>
              <a:latin typeface="Lato"/>
            </a:endParaRPr>
          </a:p>
        </p:txBody>
      </p:sp>
      <p:sp>
        <p:nvSpPr>
          <p:cNvPr id="12" name="Freeform 12"/>
          <p:cNvSpPr/>
          <p:nvPr/>
        </p:nvSpPr>
        <p:spPr>
          <a:xfrm>
            <a:off x="12196978" y="2386395"/>
            <a:ext cx="6091022" cy="5209067"/>
          </a:xfrm>
          <a:custGeom>
            <a:avLst/>
            <a:gdLst/>
            <a:ahLst/>
            <a:cxnLst/>
            <a:rect l="l" t="t" r="r" b="b"/>
            <a:pathLst>
              <a:path w="6091022" h="5209067">
                <a:moveTo>
                  <a:pt x="0" y="0"/>
                </a:moveTo>
                <a:lnTo>
                  <a:pt x="6091022" y="0"/>
                </a:lnTo>
                <a:lnTo>
                  <a:pt x="6091022" y="5209068"/>
                </a:lnTo>
                <a:lnTo>
                  <a:pt x="0" y="5209068"/>
                </a:lnTo>
                <a:lnTo>
                  <a:pt x="0" y="0"/>
                </a:lnTo>
                <a:close/>
              </a:path>
            </a:pathLst>
          </a:custGeom>
          <a:blipFill>
            <a:blip r:embed="rId3"/>
            <a:stretch>
              <a:fillRect r="-13232"/>
            </a:stretch>
          </a:blipFill>
        </p:spPr>
        <p:txBody>
          <a:bodyPr/>
          <a:lstStyle/>
          <a:p>
            <a:endParaRPr lang="vi-VN"/>
          </a:p>
        </p:txBody>
      </p:sp>
      <p:sp>
        <p:nvSpPr>
          <p:cNvPr id="13" name="TextBox 13"/>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Xây dựng Maximal covering model </a:t>
            </a:r>
          </a:p>
        </p:txBody>
      </p:sp>
      <p:sp>
        <p:nvSpPr>
          <p:cNvPr id="15" name="TextBox 14">
            <a:extLst>
              <a:ext uri="{FF2B5EF4-FFF2-40B4-BE49-F238E27FC236}">
                <a16:creationId xmlns:a16="http://schemas.microsoft.com/office/drawing/2014/main" id="{B2BA72BC-66ED-C364-5368-B00595CA9C0C}"/>
              </a:ext>
            </a:extLst>
          </p:cNvPr>
          <p:cNvSpPr txBox="1"/>
          <p:nvPr/>
        </p:nvSpPr>
        <p:spPr>
          <a:xfrm>
            <a:off x="14837578" y="9256606"/>
            <a:ext cx="582532"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7316383" y="2157567"/>
            <a:ext cx="10357737" cy="6397206"/>
          </a:xfrm>
          <a:prstGeom prst="rect">
            <a:avLst/>
          </a:prstGeom>
        </p:spPr>
        <p:txBody>
          <a:bodyPr lIns="0" tIns="0" rIns="0" bIns="0" rtlCol="0" anchor="t">
            <a:spAutoFit/>
          </a:bodyPr>
          <a:lstStyle/>
          <a:p>
            <a:pPr marL="671165" lvl="1" indent="-335582" algn="just">
              <a:lnSpc>
                <a:spcPts val="4600"/>
              </a:lnSpc>
              <a:buFont typeface="Arial"/>
              <a:buChar char="•"/>
            </a:pPr>
            <a:r>
              <a:rPr lang="en-US" sz="3108" spc="93">
                <a:solidFill>
                  <a:srgbClr val="000000"/>
                </a:solidFill>
                <a:latin typeface="Lato"/>
              </a:rPr>
              <a:t> Mô hình p-median là mô hình nhu cầu dựa trên nút, xác định vị trí cho p cơ sở và phân bổ các nút nhu cầu cho chúng để giảm thiểu tổng khoảng cách có trọng số giữa các cơ sở và các nút nhu cầu được kết nối. </a:t>
            </a:r>
          </a:p>
          <a:p>
            <a:pPr marL="671165" lvl="1" indent="-335582" algn="just">
              <a:lnSpc>
                <a:spcPts val="4600"/>
              </a:lnSpc>
              <a:buFont typeface="Arial"/>
              <a:buChar char="•"/>
            </a:pPr>
            <a:r>
              <a:rPr lang="en-US" sz="3108" spc="93">
                <a:solidFill>
                  <a:srgbClr val="000000"/>
                </a:solidFill>
                <a:latin typeface="Lato"/>
              </a:rPr>
              <a:t>Mô hình p-median yêu cầu tất cả các nhu cầu được phân bổ cho một cơ sở. Để đáp ứng tất cả các nhu cầu sạc, một số nhà nghiên cứu cho rằng các trạm sạc có công suất vô hạn, hoặc tổng số trạm sạc nhiên liệu thay thế không bị giới hạn.</a:t>
            </a:r>
          </a:p>
          <a:p>
            <a:pPr algn="just">
              <a:lnSpc>
                <a:spcPts val="4600"/>
              </a:lnSpc>
            </a:pPr>
            <a:endParaRPr lang="en-US" sz="3108" spc="93">
              <a:solidFill>
                <a:srgbClr val="000000"/>
              </a:solidFill>
              <a:latin typeface="Lato"/>
            </a:endParaRPr>
          </a:p>
        </p:txBody>
      </p:sp>
      <p:sp>
        <p:nvSpPr>
          <p:cNvPr id="12" name="Freeform 12"/>
          <p:cNvSpPr/>
          <p:nvPr/>
        </p:nvSpPr>
        <p:spPr>
          <a:xfrm>
            <a:off x="438044" y="3276995"/>
            <a:ext cx="7397845" cy="4706879"/>
          </a:xfrm>
          <a:custGeom>
            <a:avLst/>
            <a:gdLst/>
            <a:ahLst/>
            <a:cxnLst/>
            <a:rect l="l" t="t" r="r" b="b"/>
            <a:pathLst>
              <a:path w="7397845" h="4706879">
                <a:moveTo>
                  <a:pt x="0" y="0"/>
                </a:moveTo>
                <a:lnTo>
                  <a:pt x="7397845" y="0"/>
                </a:lnTo>
                <a:lnTo>
                  <a:pt x="7397845" y="4706879"/>
                </a:lnTo>
                <a:lnTo>
                  <a:pt x="0" y="4706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3" name="TextBox 13"/>
          <p:cNvSpPr txBox="1"/>
          <p:nvPr/>
        </p:nvSpPr>
        <p:spPr>
          <a:xfrm>
            <a:off x="1491276"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p-median model</a:t>
            </a:r>
          </a:p>
        </p:txBody>
      </p:sp>
      <p:sp>
        <p:nvSpPr>
          <p:cNvPr id="15" name="TextBox 14">
            <a:extLst>
              <a:ext uri="{FF2B5EF4-FFF2-40B4-BE49-F238E27FC236}">
                <a16:creationId xmlns:a16="http://schemas.microsoft.com/office/drawing/2014/main" id="{91B72D3A-8FC1-61D7-9553-9A0470487780}"/>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6666067" y="2063553"/>
            <a:ext cx="10774487" cy="7674368"/>
          </a:xfrm>
          <a:prstGeom prst="rect">
            <a:avLst/>
          </a:prstGeom>
        </p:spPr>
        <p:txBody>
          <a:bodyPr lIns="0" tIns="0" rIns="0" bIns="0" rtlCol="0" anchor="t">
            <a:spAutoFit/>
          </a:bodyPr>
          <a:lstStyle/>
          <a:p>
            <a:pPr marL="675022" lvl="1" indent="-337511" algn="just">
              <a:lnSpc>
                <a:spcPts val="4377"/>
              </a:lnSpc>
              <a:buFont typeface="Arial"/>
              <a:buChar char="•"/>
            </a:pPr>
            <a:r>
              <a:rPr lang="en-US" sz="3126" spc="93" dirty="0" err="1">
                <a:solidFill>
                  <a:srgbClr val="000000"/>
                </a:solidFill>
                <a:latin typeface="Lato"/>
              </a:rPr>
              <a:t>Mô</a:t>
            </a:r>
            <a:r>
              <a:rPr lang="en-US" sz="3126" spc="93" dirty="0">
                <a:solidFill>
                  <a:srgbClr val="000000"/>
                </a:solidFill>
                <a:latin typeface="Lato"/>
              </a:rPr>
              <a:t> </a:t>
            </a:r>
            <a:r>
              <a:rPr lang="en-US" sz="3126" spc="93" dirty="0" err="1">
                <a:solidFill>
                  <a:srgbClr val="000000"/>
                </a:solidFill>
                <a:latin typeface="Lato"/>
              </a:rPr>
              <a:t>hình</a:t>
            </a:r>
            <a:r>
              <a:rPr lang="en-US" sz="3126" spc="93" dirty="0">
                <a:solidFill>
                  <a:srgbClr val="000000"/>
                </a:solidFill>
                <a:latin typeface="Lato"/>
              </a:rPr>
              <a:t> </a:t>
            </a:r>
            <a:r>
              <a:rPr lang="en-US" sz="3126" spc="93" dirty="0" err="1">
                <a:solidFill>
                  <a:srgbClr val="000000"/>
                </a:solidFill>
                <a:latin typeface="Lato"/>
              </a:rPr>
              <a:t>nhằm</a:t>
            </a:r>
            <a:r>
              <a:rPr lang="en-US" sz="3126" spc="93" dirty="0">
                <a:solidFill>
                  <a:srgbClr val="000000"/>
                </a:solidFill>
                <a:latin typeface="Lato"/>
              </a:rPr>
              <a:t> </a:t>
            </a:r>
            <a:r>
              <a:rPr lang="en-US" sz="3126" spc="93" dirty="0" err="1">
                <a:solidFill>
                  <a:srgbClr val="000000"/>
                </a:solidFill>
                <a:latin typeface="Lato"/>
              </a:rPr>
              <a:t>giảm</a:t>
            </a:r>
            <a:r>
              <a:rPr lang="en-US" sz="3126" spc="93" dirty="0">
                <a:solidFill>
                  <a:srgbClr val="000000"/>
                </a:solidFill>
                <a:latin typeface="Lato"/>
              </a:rPr>
              <a:t> </a:t>
            </a:r>
            <a:r>
              <a:rPr lang="en-US" sz="3126" spc="93" dirty="0" err="1">
                <a:solidFill>
                  <a:srgbClr val="000000"/>
                </a:solidFill>
                <a:latin typeface="Lato"/>
              </a:rPr>
              <a:t>khoảng</a:t>
            </a:r>
            <a:r>
              <a:rPr lang="en-US" sz="3126" spc="93" dirty="0">
                <a:solidFill>
                  <a:srgbClr val="000000"/>
                </a:solidFill>
                <a:latin typeface="Lato"/>
              </a:rPr>
              <a:t> </a:t>
            </a:r>
            <a:r>
              <a:rPr lang="en-US" sz="3126" spc="93" dirty="0" err="1">
                <a:solidFill>
                  <a:srgbClr val="000000"/>
                </a:solidFill>
                <a:latin typeface="Lato"/>
              </a:rPr>
              <a:t>cách</a:t>
            </a:r>
            <a:r>
              <a:rPr lang="en-US" sz="3126" spc="93" dirty="0">
                <a:solidFill>
                  <a:srgbClr val="000000"/>
                </a:solidFill>
                <a:latin typeface="Lato"/>
              </a:rPr>
              <a:t> </a:t>
            </a:r>
            <a:r>
              <a:rPr lang="en-US" sz="3126" spc="93" dirty="0" err="1">
                <a:solidFill>
                  <a:srgbClr val="000000"/>
                </a:solidFill>
                <a:latin typeface="Lato"/>
              </a:rPr>
              <a:t>với</a:t>
            </a:r>
            <a:r>
              <a:rPr lang="en-US" sz="3126" spc="93" dirty="0">
                <a:solidFill>
                  <a:srgbClr val="000000"/>
                </a:solidFill>
                <a:latin typeface="Lato"/>
              </a:rPr>
              <a:t> </a:t>
            </a:r>
            <a:r>
              <a:rPr lang="en-US" sz="3126" spc="93" dirty="0" err="1">
                <a:solidFill>
                  <a:srgbClr val="000000"/>
                </a:solidFill>
                <a:latin typeface="Lato"/>
              </a:rPr>
              <a:t>nhu</a:t>
            </a:r>
            <a:r>
              <a:rPr lang="en-US" sz="3126" spc="93" dirty="0">
                <a:solidFill>
                  <a:srgbClr val="000000"/>
                </a:solidFill>
                <a:latin typeface="Lato"/>
              </a:rPr>
              <a:t> </a:t>
            </a:r>
            <a:r>
              <a:rPr lang="en-US" sz="3126" spc="93" dirty="0" err="1">
                <a:solidFill>
                  <a:srgbClr val="000000"/>
                </a:solidFill>
                <a:latin typeface="Lato"/>
              </a:rPr>
              <a:t>cầu</a:t>
            </a:r>
            <a:r>
              <a:rPr lang="en-US" sz="3126" spc="93" dirty="0">
                <a:solidFill>
                  <a:srgbClr val="000000"/>
                </a:solidFill>
                <a:latin typeface="Lato"/>
              </a:rPr>
              <a:t> </a:t>
            </a:r>
            <a:r>
              <a:rPr lang="en-US" sz="3126" spc="93" dirty="0" err="1">
                <a:solidFill>
                  <a:srgbClr val="000000"/>
                </a:solidFill>
                <a:latin typeface="Lato"/>
              </a:rPr>
              <a:t>được</a:t>
            </a:r>
            <a:r>
              <a:rPr lang="en-US" sz="3126" spc="93" dirty="0">
                <a:solidFill>
                  <a:srgbClr val="000000"/>
                </a:solidFill>
                <a:latin typeface="Lato"/>
              </a:rPr>
              <a:t> </a:t>
            </a:r>
            <a:r>
              <a:rPr lang="en-US" sz="3126" spc="93" dirty="0" err="1">
                <a:solidFill>
                  <a:srgbClr val="000000"/>
                </a:solidFill>
                <a:latin typeface="Lato"/>
              </a:rPr>
              <a:t>coi</a:t>
            </a:r>
            <a:r>
              <a:rPr lang="en-US" sz="3126" spc="93" dirty="0">
                <a:solidFill>
                  <a:srgbClr val="000000"/>
                </a:solidFill>
                <a:latin typeface="Lato"/>
              </a:rPr>
              <a:t> </a:t>
            </a:r>
            <a:r>
              <a:rPr lang="en-US" sz="3126" spc="93" dirty="0" err="1">
                <a:solidFill>
                  <a:srgbClr val="000000"/>
                </a:solidFill>
                <a:latin typeface="Lato"/>
              </a:rPr>
              <a:t>như</a:t>
            </a:r>
            <a:r>
              <a:rPr lang="en-US" sz="3126" spc="93" dirty="0">
                <a:solidFill>
                  <a:srgbClr val="000000"/>
                </a:solidFill>
                <a:latin typeface="Lato"/>
              </a:rPr>
              <a:t> </a:t>
            </a:r>
            <a:r>
              <a:rPr lang="en-US" sz="3126" spc="93" dirty="0" err="1">
                <a:solidFill>
                  <a:srgbClr val="000000"/>
                </a:solidFill>
                <a:latin typeface="Lato"/>
              </a:rPr>
              <a:t>là</a:t>
            </a:r>
            <a:r>
              <a:rPr lang="en-US" sz="3126" spc="93" dirty="0">
                <a:solidFill>
                  <a:srgbClr val="000000"/>
                </a:solidFill>
                <a:latin typeface="Lato"/>
              </a:rPr>
              <a:t> </a:t>
            </a:r>
            <a:r>
              <a:rPr lang="en-US" sz="3126" spc="93" dirty="0" err="1">
                <a:solidFill>
                  <a:srgbClr val="000000"/>
                </a:solidFill>
                <a:latin typeface="Lato"/>
              </a:rPr>
              <a:t>trọng</a:t>
            </a:r>
            <a:r>
              <a:rPr lang="en-US" sz="3126" spc="93" dirty="0">
                <a:solidFill>
                  <a:srgbClr val="000000"/>
                </a:solidFill>
                <a:latin typeface="Lato"/>
              </a:rPr>
              <a:t> </a:t>
            </a:r>
            <a:r>
              <a:rPr lang="en-US" sz="3126" spc="93" dirty="0" err="1">
                <a:solidFill>
                  <a:srgbClr val="000000"/>
                </a:solidFill>
                <a:latin typeface="Lato"/>
              </a:rPr>
              <a:t>số</a:t>
            </a:r>
            <a:r>
              <a:rPr lang="en-US" sz="3126" spc="93" dirty="0">
                <a:solidFill>
                  <a:srgbClr val="000000"/>
                </a:solidFill>
                <a:latin typeface="Lato"/>
              </a:rPr>
              <a:t>. </a:t>
            </a:r>
            <a:r>
              <a:rPr lang="en-US" sz="3126" spc="93" dirty="0" err="1">
                <a:solidFill>
                  <a:srgbClr val="000000"/>
                </a:solidFill>
                <a:latin typeface="Lato"/>
              </a:rPr>
              <a:t>Nó</a:t>
            </a:r>
            <a:r>
              <a:rPr lang="en-US" sz="3126" spc="93" dirty="0">
                <a:solidFill>
                  <a:srgbClr val="000000"/>
                </a:solidFill>
                <a:latin typeface="Lato"/>
              </a:rPr>
              <a:t> </a:t>
            </a:r>
            <a:r>
              <a:rPr lang="en-US" sz="3126" spc="93" dirty="0" err="1">
                <a:solidFill>
                  <a:srgbClr val="000000"/>
                </a:solidFill>
                <a:latin typeface="Lato"/>
              </a:rPr>
              <a:t>được</a:t>
            </a:r>
            <a:r>
              <a:rPr lang="en-US" sz="3126" spc="93" dirty="0">
                <a:solidFill>
                  <a:srgbClr val="000000"/>
                </a:solidFill>
                <a:latin typeface="Lato"/>
              </a:rPr>
              <a:t> </a:t>
            </a:r>
            <a:r>
              <a:rPr lang="en-US" sz="3126" spc="93" dirty="0" err="1">
                <a:solidFill>
                  <a:srgbClr val="000000"/>
                </a:solidFill>
                <a:latin typeface="Lato"/>
              </a:rPr>
              <a:t>coi</a:t>
            </a:r>
            <a:r>
              <a:rPr lang="en-US" sz="3126" spc="93" dirty="0">
                <a:solidFill>
                  <a:srgbClr val="000000"/>
                </a:solidFill>
                <a:latin typeface="Lato"/>
              </a:rPr>
              <a:t> </a:t>
            </a:r>
            <a:r>
              <a:rPr lang="en-US" sz="3126" spc="93" dirty="0" err="1">
                <a:solidFill>
                  <a:srgbClr val="000000"/>
                </a:solidFill>
                <a:latin typeface="Lato"/>
              </a:rPr>
              <a:t>là</a:t>
            </a:r>
            <a:r>
              <a:rPr lang="en-US" sz="3126" spc="93" dirty="0">
                <a:solidFill>
                  <a:srgbClr val="000000"/>
                </a:solidFill>
                <a:latin typeface="Lato"/>
              </a:rPr>
              <a:t> </a:t>
            </a:r>
            <a:r>
              <a:rPr lang="en-US" sz="3126" spc="93" dirty="0" err="1">
                <a:solidFill>
                  <a:srgbClr val="000000"/>
                </a:solidFill>
                <a:latin typeface="Lato"/>
              </a:rPr>
              <a:t>một</a:t>
            </a:r>
            <a:r>
              <a:rPr lang="en-US" sz="3126" spc="93" dirty="0">
                <a:solidFill>
                  <a:srgbClr val="000000"/>
                </a:solidFill>
                <a:latin typeface="Lato"/>
              </a:rPr>
              <a:t> </a:t>
            </a:r>
            <a:r>
              <a:rPr lang="en-US" sz="3126" spc="93" dirty="0" err="1">
                <a:solidFill>
                  <a:srgbClr val="000000"/>
                </a:solidFill>
                <a:latin typeface="Lato"/>
              </a:rPr>
              <a:t>vấn</a:t>
            </a:r>
            <a:r>
              <a:rPr lang="en-US" sz="3126" spc="93" dirty="0">
                <a:solidFill>
                  <a:srgbClr val="000000"/>
                </a:solidFill>
                <a:latin typeface="Lato"/>
              </a:rPr>
              <a:t> </a:t>
            </a:r>
            <a:r>
              <a:rPr lang="en-US" sz="3126" spc="93" dirty="0" err="1">
                <a:solidFill>
                  <a:srgbClr val="000000"/>
                </a:solidFill>
                <a:latin typeface="Lato"/>
              </a:rPr>
              <a:t>đề</a:t>
            </a:r>
            <a:r>
              <a:rPr lang="en-US" sz="3126" spc="93" dirty="0">
                <a:solidFill>
                  <a:srgbClr val="000000"/>
                </a:solidFill>
                <a:latin typeface="Lato"/>
              </a:rPr>
              <a:t> "min-sum" </a:t>
            </a:r>
          </a:p>
          <a:p>
            <a:pPr marL="675022" lvl="1" indent="-337511" algn="just">
              <a:lnSpc>
                <a:spcPts val="4377"/>
              </a:lnSpc>
              <a:buFont typeface="Arial"/>
              <a:buChar char="•"/>
            </a:pPr>
            <a:r>
              <a:rPr lang="en-US" sz="3126" spc="93" dirty="0" err="1">
                <a:solidFill>
                  <a:srgbClr val="000000"/>
                </a:solidFill>
                <a:latin typeface="Lato"/>
              </a:rPr>
              <a:t>dpd</a:t>
            </a:r>
            <a:r>
              <a:rPr lang="en-US" sz="3126" spc="93" dirty="0">
                <a:solidFill>
                  <a:srgbClr val="000000"/>
                </a:solidFill>
                <a:latin typeface="Lato"/>
              </a:rPr>
              <a:t> </a:t>
            </a:r>
            <a:r>
              <a:rPr lang="en-US" sz="3126" spc="93" dirty="0" err="1">
                <a:solidFill>
                  <a:srgbClr val="000000"/>
                </a:solidFill>
                <a:latin typeface="Lato"/>
              </a:rPr>
              <a:t>là</a:t>
            </a:r>
            <a:r>
              <a:rPr lang="en-US" sz="3126" spc="93" dirty="0">
                <a:solidFill>
                  <a:srgbClr val="000000"/>
                </a:solidFill>
                <a:latin typeface="Lato"/>
              </a:rPr>
              <a:t> </a:t>
            </a:r>
            <a:r>
              <a:rPr lang="en-US" sz="3126" spc="93" dirty="0" err="1">
                <a:solidFill>
                  <a:srgbClr val="000000"/>
                </a:solidFill>
                <a:latin typeface="Lato"/>
              </a:rPr>
              <a:t>khoảng</a:t>
            </a:r>
            <a:r>
              <a:rPr lang="en-US" sz="3126" spc="93" dirty="0">
                <a:solidFill>
                  <a:srgbClr val="000000"/>
                </a:solidFill>
                <a:latin typeface="Lato"/>
              </a:rPr>
              <a:t> </a:t>
            </a:r>
            <a:r>
              <a:rPr lang="en-US" sz="3126" spc="93" dirty="0" err="1">
                <a:solidFill>
                  <a:srgbClr val="000000"/>
                </a:solidFill>
                <a:latin typeface="Lato"/>
              </a:rPr>
              <a:t>cách</a:t>
            </a:r>
            <a:r>
              <a:rPr lang="en-US" sz="3126" spc="93" dirty="0">
                <a:solidFill>
                  <a:srgbClr val="000000"/>
                </a:solidFill>
                <a:latin typeface="Lato"/>
              </a:rPr>
              <a:t> </a:t>
            </a:r>
            <a:r>
              <a:rPr lang="en-US" sz="3126" spc="93" dirty="0" err="1">
                <a:solidFill>
                  <a:srgbClr val="000000"/>
                </a:solidFill>
                <a:latin typeface="Lato"/>
              </a:rPr>
              <a:t>giữa</a:t>
            </a:r>
            <a:r>
              <a:rPr lang="en-US" sz="3126" spc="93" dirty="0">
                <a:solidFill>
                  <a:srgbClr val="000000"/>
                </a:solidFill>
                <a:latin typeface="Lato"/>
              </a:rPr>
              <a:t> </a:t>
            </a:r>
            <a:r>
              <a:rPr lang="en-US" sz="3126" spc="93" dirty="0" err="1">
                <a:solidFill>
                  <a:srgbClr val="000000"/>
                </a:solidFill>
                <a:latin typeface="Lato"/>
              </a:rPr>
              <a:t>điểm</a:t>
            </a:r>
            <a:r>
              <a:rPr lang="en-US" sz="3126" spc="93" dirty="0">
                <a:solidFill>
                  <a:srgbClr val="000000"/>
                </a:solidFill>
                <a:latin typeface="Lato"/>
              </a:rPr>
              <a:t> p </a:t>
            </a:r>
            <a:r>
              <a:rPr lang="en-US" sz="3126" spc="93" dirty="0" err="1">
                <a:solidFill>
                  <a:srgbClr val="000000"/>
                </a:solidFill>
                <a:latin typeface="Lato"/>
              </a:rPr>
              <a:t>và</a:t>
            </a:r>
            <a:r>
              <a:rPr lang="en-US" sz="3126" spc="93" dirty="0">
                <a:solidFill>
                  <a:srgbClr val="000000"/>
                </a:solidFill>
                <a:latin typeface="Lato"/>
              </a:rPr>
              <a:t> </a:t>
            </a:r>
            <a:r>
              <a:rPr lang="en-US" sz="3126" spc="93" dirty="0" err="1">
                <a:solidFill>
                  <a:srgbClr val="000000"/>
                </a:solidFill>
                <a:latin typeface="Lato"/>
              </a:rPr>
              <a:t>trạm</a:t>
            </a:r>
            <a:r>
              <a:rPr lang="en-US" sz="3126" spc="93" dirty="0">
                <a:solidFill>
                  <a:srgbClr val="000000"/>
                </a:solidFill>
                <a:latin typeface="Lato"/>
              </a:rPr>
              <a:t> d, </a:t>
            </a:r>
            <a:r>
              <a:rPr lang="en-US" sz="3126" spc="93" dirty="0" err="1">
                <a:solidFill>
                  <a:srgbClr val="000000"/>
                </a:solidFill>
                <a:latin typeface="Lato"/>
              </a:rPr>
              <a:t>mp</a:t>
            </a:r>
            <a:r>
              <a:rPr lang="en-US" sz="3126" spc="93" dirty="0">
                <a:solidFill>
                  <a:srgbClr val="000000"/>
                </a:solidFill>
                <a:latin typeface="Lato"/>
              </a:rPr>
              <a:t> </a:t>
            </a:r>
            <a:r>
              <a:rPr lang="en-US" sz="3126" spc="93" dirty="0" err="1">
                <a:solidFill>
                  <a:srgbClr val="000000"/>
                </a:solidFill>
                <a:latin typeface="Lato"/>
              </a:rPr>
              <a:t>là</a:t>
            </a:r>
            <a:r>
              <a:rPr lang="en-US" sz="3126" spc="93" dirty="0">
                <a:solidFill>
                  <a:srgbClr val="000000"/>
                </a:solidFill>
                <a:latin typeface="Lato"/>
              </a:rPr>
              <a:t> </a:t>
            </a:r>
            <a:r>
              <a:rPr lang="en-US" sz="3126" spc="93" dirty="0" err="1">
                <a:solidFill>
                  <a:srgbClr val="000000"/>
                </a:solidFill>
                <a:latin typeface="Lato"/>
              </a:rPr>
              <a:t>nhu</a:t>
            </a:r>
            <a:r>
              <a:rPr lang="en-US" sz="3126" spc="93" dirty="0">
                <a:solidFill>
                  <a:srgbClr val="000000"/>
                </a:solidFill>
                <a:latin typeface="Lato"/>
              </a:rPr>
              <a:t> </a:t>
            </a:r>
            <a:r>
              <a:rPr lang="en-US" sz="3126" spc="93" dirty="0" err="1">
                <a:solidFill>
                  <a:srgbClr val="000000"/>
                </a:solidFill>
                <a:latin typeface="Lato"/>
              </a:rPr>
              <a:t>cầu</a:t>
            </a:r>
            <a:r>
              <a:rPr lang="en-US" sz="3126" spc="93" dirty="0">
                <a:solidFill>
                  <a:srgbClr val="000000"/>
                </a:solidFill>
                <a:latin typeface="Lato"/>
              </a:rPr>
              <a:t> </a:t>
            </a:r>
            <a:r>
              <a:rPr lang="en-US" sz="3126" spc="93" dirty="0" err="1">
                <a:solidFill>
                  <a:srgbClr val="000000"/>
                </a:solidFill>
                <a:latin typeface="Lato"/>
              </a:rPr>
              <a:t>của</a:t>
            </a:r>
            <a:r>
              <a:rPr lang="en-US" sz="3126" spc="93" dirty="0">
                <a:solidFill>
                  <a:srgbClr val="000000"/>
                </a:solidFill>
                <a:latin typeface="Lato"/>
              </a:rPr>
              <a:t> </a:t>
            </a:r>
            <a:r>
              <a:rPr lang="en-US" sz="3126" spc="93" dirty="0" err="1">
                <a:solidFill>
                  <a:srgbClr val="000000"/>
                </a:solidFill>
                <a:latin typeface="Lato"/>
              </a:rPr>
              <a:t>điểm</a:t>
            </a:r>
            <a:r>
              <a:rPr lang="en-US" sz="3126" spc="93" dirty="0">
                <a:solidFill>
                  <a:srgbClr val="000000"/>
                </a:solidFill>
                <a:latin typeface="Lato"/>
              </a:rPr>
              <a:t> p. </a:t>
            </a:r>
          </a:p>
          <a:p>
            <a:pPr marL="675022" lvl="1" indent="-337511" algn="just">
              <a:lnSpc>
                <a:spcPts val="4377"/>
              </a:lnSpc>
              <a:buFont typeface="Arial"/>
              <a:buChar char="•"/>
            </a:pPr>
            <a:r>
              <a:rPr lang="en-US" sz="3126" spc="93" dirty="0" err="1">
                <a:solidFill>
                  <a:srgbClr val="000000"/>
                </a:solidFill>
                <a:latin typeface="Lato"/>
              </a:rPr>
              <a:t>Biến</a:t>
            </a:r>
            <a:r>
              <a:rPr lang="en-US" sz="3126" spc="93" dirty="0">
                <a:solidFill>
                  <a:srgbClr val="000000"/>
                </a:solidFill>
                <a:latin typeface="Lato"/>
              </a:rPr>
              <a:t> </a:t>
            </a:r>
            <a:r>
              <a:rPr lang="en-US" sz="3126" spc="93" dirty="0" err="1">
                <a:solidFill>
                  <a:srgbClr val="000000"/>
                </a:solidFill>
                <a:latin typeface="Lato"/>
              </a:rPr>
              <a:t>quyết</a:t>
            </a:r>
            <a:r>
              <a:rPr lang="en-US" sz="3126" spc="93" dirty="0">
                <a:solidFill>
                  <a:srgbClr val="000000"/>
                </a:solidFill>
                <a:latin typeface="Lato"/>
              </a:rPr>
              <a:t> </a:t>
            </a:r>
            <a:r>
              <a:rPr lang="en-US" sz="3126" spc="93" dirty="0" err="1">
                <a:solidFill>
                  <a:srgbClr val="000000"/>
                </a:solidFill>
                <a:latin typeface="Lato"/>
              </a:rPr>
              <a:t>định</a:t>
            </a:r>
            <a:r>
              <a:rPr lang="en-US" sz="3126" spc="93" dirty="0">
                <a:solidFill>
                  <a:srgbClr val="000000"/>
                </a:solidFill>
                <a:latin typeface="Lato"/>
              </a:rPr>
              <a:t> </a:t>
            </a:r>
            <a:r>
              <a:rPr lang="en-US" sz="3126" spc="93" dirty="0" err="1">
                <a:solidFill>
                  <a:srgbClr val="000000"/>
                </a:solidFill>
                <a:latin typeface="Lato"/>
              </a:rPr>
              <a:t>được</a:t>
            </a:r>
            <a:r>
              <a:rPr lang="en-US" sz="3126" spc="93" dirty="0">
                <a:solidFill>
                  <a:srgbClr val="000000"/>
                </a:solidFill>
                <a:latin typeface="Lato"/>
              </a:rPr>
              <a:t> </a:t>
            </a:r>
            <a:r>
              <a:rPr lang="en-US" sz="3126" spc="93" dirty="0" err="1">
                <a:solidFill>
                  <a:srgbClr val="000000"/>
                </a:solidFill>
                <a:latin typeface="Lato"/>
              </a:rPr>
              <a:t>biểu</a:t>
            </a:r>
            <a:r>
              <a:rPr lang="en-US" sz="3126" spc="93" dirty="0">
                <a:solidFill>
                  <a:srgbClr val="000000"/>
                </a:solidFill>
                <a:latin typeface="Lato"/>
              </a:rPr>
              <a:t> </a:t>
            </a:r>
            <a:r>
              <a:rPr lang="en-US" sz="3126" spc="93" dirty="0" err="1">
                <a:solidFill>
                  <a:srgbClr val="000000"/>
                </a:solidFill>
                <a:latin typeface="Lato"/>
              </a:rPr>
              <a:t>thị</a:t>
            </a:r>
            <a:r>
              <a:rPr lang="en-US" sz="3126" spc="93" dirty="0">
                <a:solidFill>
                  <a:srgbClr val="000000"/>
                </a:solidFill>
                <a:latin typeface="Lato"/>
              </a:rPr>
              <a:t> </a:t>
            </a:r>
            <a:r>
              <a:rPr lang="en-US" sz="3126" spc="93" dirty="0" err="1">
                <a:solidFill>
                  <a:srgbClr val="000000"/>
                </a:solidFill>
                <a:latin typeface="Lato"/>
              </a:rPr>
              <a:t>bởi</a:t>
            </a:r>
            <a:r>
              <a:rPr lang="en-US" sz="3126" spc="93" dirty="0">
                <a:solidFill>
                  <a:srgbClr val="000000"/>
                </a:solidFill>
                <a:latin typeface="Lato"/>
              </a:rPr>
              <a:t> </a:t>
            </a:r>
            <a:r>
              <a:rPr lang="en-US" sz="3126" spc="93" dirty="0" err="1">
                <a:solidFill>
                  <a:srgbClr val="000000"/>
                </a:solidFill>
                <a:latin typeface="Lato"/>
              </a:rPr>
              <a:t>xd</a:t>
            </a:r>
            <a:r>
              <a:rPr lang="en-US" sz="3126" spc="93" dirty="0">
                <a:solidFill>
                  <a:srgbClr val="000000"/>
                </a:solidFill>
                <a:latin typeface="Lato"/>
              </a:rPr>
              <a:t> </a:t>
            </a:r>
            <a:r>
              <a:rPr lang="en-US" sz="3126" spc="93" dirty="0" err="1">
                <a:solidFill>
                  <a:srgbClr val="000000"/>
                </a:solidFill>
                <a:latin typeface="Lato"/>
              </a:rPr>
              <a:t>và</a:t>
            </a:r>
            <a:r>
              <a:rPr lang="en-US" sz="3126" spc="93" dirty="0">
                <a:solidFill>
                  <a:srgbClr val="000000"/>
                </a:solidFill>
                <a:latin typeface="Lato"/>
              </a:rPr>
              <a:t> </a:t>
            </a:r>
            <a:r>
              <a:rPr lang="en-US" sz="3126" spc="93" dirty="0" err="1">
                <a:solidFill>
                  <a:srgbClr val="000000"/>
                </a:solidFill>
                <a:latin typeface="Lato"/>
              </a:rPr>
              <a:t>ypd</a:t>
            </a:r>
            <a:r>
              <a:rPr lang="en-US" sz="3126" spc="93" dirty="0">
                <a:solidFill>
                  <a:srgbClr val="000000"/>
                </a:solidFill>
                <a:latin typeface="Lato"/>
              </a:rPr>
              <a:t> , </a:t>
            </a:r>
            <a:r>
              <a:rPr lang="en-US" sz="3126" spc="93" dirty="0" err="1">
                <a:solidFill>
                  <a:srgbClr val="000000"/>
                </a:solidFill>
                <a:latin typeface="Lato"/>
              </a:rPr>
              <a:t>chỉ</a:t>
            </a:r>
            <a:r>
              <a:rPr lang="en-US" sz="3126" spc="93" dirty="0">
                <a:solidFill>
                  <a:srgbClr val="000000"/>
                </a:solidFill>
                <a:latin typeface="Lato"/>
              </a:rPr>
              <a:t> </a:t>
            </a:r>
            <a:r>
              <a:rPr lang="en-US" sz="3126" spc="93" dirty="0" err="1">
                <a:solidFill>
                  <a:srgbClr val="000000"/>
                </a:solidFill>
                <a:latin typeface="Lato"/>
              </a:rPr>
              <a:t>có</a:t>
            </a:r>
            <a:r>
              <a:rPr lang="en-US" sz="3126" spc="93" dirty="0">
                <a:solidFill>
                  <a:srgbClr val="000000"/>
                </a:solidFill>
                <a:latin typeface="Lato"/>
              </a:rPr>
              <a:t> </a:t>
            </a:r>
            <a:r>
              <a:rPr lang="en-US" sz="3126" spc="93" dirty="0" err="1">
                <a:solidFill>
                  <a:srgbClr val="000000"/>
                </a:solidFill>
                <a:latin typeface="Lato"/>
              </a:rPr>
              <a:t>thể</a:t>
            </a:r>
            <a:r>
              <a:rPr lang="en-US" sz="3126" spc="93" dirty="0">
                <a:solidFill>
                  <a:srgbClr val="000000"/>
                </a:solidFill>
                <a:latin typeface="Lato"/>
              </a:rPr>
              <a:t> </a:t>
            </a:r>
            <a:r>
              <a:rPr lang="en-US" sz="3126" spc="93" dirty="0" err="1">
                <a:solidFill>
                  <a:srgbClr val="000000"/>
                </a:solidFill>
                <a:latin typeface="Lato"/>
              </a:rPr>
              <a:t>là</a:t>
            </a:r>
            <a:r>
              <a:rPr lang="en-US" sz="3126" spc="93" dirty="0">
                <a:solidFill>
                  <a:srgbClr val="000000"/>
                </a:solidFill>
                <a:latin typeface="Lato"/>
              </a:rPr>
              <a:t> 0 </a:t>
            </a:r>
            <a:r>
              <a:rPr lang="en-US" sz="3126" spc="93" dirty="0" err="1">
                <a:solidFill>
                  <a:srgbClr val="000000"/>
                </a:solidFill>
                <a:latin typeface="Lato"/>
              </a:rPr>
              <a:t>hoặc</a:t>
            </a:r>
            <a:r>
              <a:rPr lang="en-US" sz="3126" spc="93" dirty="0">
                <a:solidFill>
                  <a:srgbClr val="000000"/>
                </a:solidFill>
                <a:latin typeface="Lato"/>
              </a:rPr>
              <a:t> 1. </a:t>
            </a:r>
          </a:p>
          <a:p>
            <a:pPr marL="675022" lvl="1" indent="-337511" algn="just">
              <a:lnSpc>
                <a:spcPts val="4377"/>
              </a:lnSpc>
              <a:buFont typeface="Arial"/>
              <a:buChar char="•"/>
            </a:pPr>
            <a:r>
              <a:rPr lang="en-US" sz="3126" spc="93" dirty="0" err="1">
                <a:solidFill>
                  <a:srgbClr val="000000"/>
                </a:solidFill>
                <a:latin typeface="Lato"/>
              </a:rPr>
              <a:t>Phương</a:t>
            </a:r>
            <a:r>
              <a:rPr lang="en-US" sz="3126" spc="93" dirty="0">
                <a:solidFill>
                  <a:srgbClr val="000000"/>
                </a:solidFill>
                <a:latin typeface="Lato"/>
              </a:rPr>
              <a:t> </a:t>
            </a:r>
            <a:r>
              <a:rPr lang="en-US" sz="3126" spc="93" dirty="0" err="1">
                <a:solidFill>
                  <a:srgbClr val="000000"/>
                </a:solidFill>
                <a:latin typeface="Lato"/>
              </a:rPr>
              <a:t>trình</a:t>
            </a:r>
            <a:r>
              <a:rPr lang="en-US" sz="3126" spc="93" dirty="0">
                <a:solidFill>
                  <a:srgbClr val="000000"/>
                </a:solidFill>
                <a:latin typeface="Lato"/>
              </a:rPr>
              <a:t> (2) </a:t>
            </a:r>
            <a:r>
              <a:rPr lang="en-US" sz="3126" spc="93" dirty="0" err="1">
                <a:solidFill>
                  <a:srgbClr val="000000"/>
                </a:solidFill>
                <a:latin typeface="Lato"/>
              </a:rPr>
              <a:t>đảm</a:t>
            </a:r>
            <a:r>
              <a:rPr lang="en-US" sz="3126" spc="93" dirty="0">
                <a:solidFill>
                  <a:srgbClr val="000000"/>
                </a:solidFill>
                <a:latin typeface="Lato"/>
              </a:rPr>
              <a:t> </a:t>
            </a:r>
            <a:r>
              <a:rPr lang="en-US" sz="3126" spc="93" dirty="0" err="1">
                <a:solidFill>
                  <a:srgbClr val="000000"/>
                </a:solidFill>
                <a:latin typeface="Lato"/>
              </a:rPr>
              <a:t>bảo</a:t>
            </a:r>
            <a:r>
              <a:rPr lang="en-US" sz="3126" spc="93" dirty="0">
                <a:solidFill>
                  <a:srgbClr val="000000"/>
                </a:solidFill>
                <a:latin typeface="Lato"/>
              </a:rPr>
              <a:t> </a:t>
            </a:r>
            <a:r>
              <a:rPr lang="en-US" sz="3126" spc="93" dirty="0" err="1">
                <a:solidFill>
                  <a:srgbClr val="000000"/>
                </a:solidFill>
                <a:latin typeface="Lato"/>
              </a:rPr>
              <a:t>rằng</a:t>
            </a:r>
            <a:r>
              <a:rPr lang="en-US" sz="3126" spc="93" dirty="0">
                <a:solidFill>
                  <a:srgbClr val="000000"/>
                </a:solidFill>
                <a:latin typeface="Lato"/>
              </a:rPr>
              <a:t> </a:t>
            </a:r>
            <a:r>
              <a:rPr lang="en-US" sz="3126" spc="93" dirty="0" err="1">
                <a:solidFill>
                  <a:srgbClr val="000000"/>
                </a:solidFill>
                <a:latin typeface="Lato"/>
              </a:rPr>
              <a:t>nếu</a:t>
            </a:r>
            <a:r>
              <a:rPr lang="en-US" sz="3126" spc="93" dirty="0">
                <a:solidFill>
                  <a:srgbClr val="000000"/>
                </a:solidFill>
                <a:latin typeface="Lato"/>
              </a:rPr>
              <a:t> </a:t>
            </a:r>
            <a:r>
              <a:rPr lang="en-US" sz="3126" spc="93" dirty="0" err="1">
                <a:solidFill>
                  <a:srgbClr val="000000"/>
                </a:solidFill>
                <a:latin typeface="Lato"/>
              </a:rPr>
              <a:t>một</a:t>
            </a:r>
            <a:r>
              <a:rPr lang="en-US" sz="3126" spc="93" dirty="0">
                <a:solidFill>
                  <a:srgbClr val="000000"/>
                </a:solidFill>
                <a:latin typeface="Lato"/>
              </a:rPr>
              <a:t> </a:t>
            </a:r>
            <a:r>
              <a:rPr lang="en-US" sz="3126" spc="93" dirty="0" err="1">
                <a:solidFill>
                  <a:srgbClr val="000000"/>
                </a:solidFill>
                <a:latin typeface="Lato"/>
              </a:rPr>
              <a:t>trạm</a:t>
            </a:r>
            <a:r>
              <a:rPr lang="en-US" sz="3126" spc="93" dirty="0">
                <a:solidFill>
                  <a:srgbClr val="000000"/>
                </a:solidFill>
                <a:latin typeface="Lato"/>
              </a:rPr>
              <a:t> d </a:t>
            </a:r>
            <a:r>
              <a:rPr lang="en-US" sz="3126" spc="93" dirty="0" err="1">
                <a:solidFill>
                  <a:srgbClr val="000000"/>
                </a:solidFill>
                <a:latin typeface="Lato"/>
              </a:rPr>
              <a:t>khả</a:t>
            </a:r>
            <a:r>
              <a:rPr lang="en-US" sz="3126" spc="93" dirty="0">
                <a:solidFill>
                  <a:srgbClr val="000000"/>
                </a:solidFill>
                <a:latin typeface="Lato"/>
              </a:rPr>
              <a:t> </a:t>
            </a:r>
            <a:r>
              <a:rPr lang="en-US" sz="3126" spc="93" dirty="0" err="1">
                <a:solidFill>
                  <a:srgbClr val="000000"/>
                </a:solidFill>
                <a:latin typeface="Lato"/>
              </a:rPr>
              <a:t>dụng</a:t>
            </a:r>
            <a:r>
              <a:rPr lang="en-US" sz="3126" spc="93" dirty="0">
                <a:solidFill>
                  <a:srgbClr val="000000"/>
                </a:solidFill>
                <a:latin typeface="Lato"/>
              </a:rPr>
              <a:t> </a:t>
            </a:r>
            <a:r>
              <a:rPr lang="en-US" sz="3126" spc="93" dirty="0" err="1">
                <a:solidFill>
                  <a:srgbClr val="000000"/>
                </a:solidFill>
                <a:latin typeface="Lato"/>
              </a:rPr>
              <a:t>được</a:t>
            </a:r>
            <a:r>
              <a:rPr lang="en-US" sz="3126" spc="93" dirty="0">
                <a:solidFill>
                  <a:srgbClr val="000000"/>
                </a:solidFill>
                <a:latin typeface="Lato"/>
              </a:rPr>
              <a:t> </a:t>
            </a:r>
            <a:r>
              <a:rPr lang="en-US" sz="3126" spc="93" dirty="0" err="1">
                <a:solidFill>
                  <a:srgbClr val="000000"/>
                </a:solidFill>
                <a:latin typeface="Lato"/>
              </a:rPr>
              <a:t>xây</a:t>
            </a:r>
            <a:r>
              <a:rPr lang="en-US" sz="3126" spc="93" dirty="0">
                <a:solidFill>
                  <a:srgbClr val="000000"/>
                </a:solidFill>
                <a:latin typeface="Lato"/>
              </a:rPr>
              <a:t> </a:t>
            </a:r>
            <a:r>
              <a:rPr lang="en-US" sz="3126" spc="93" dirty="0" err="1">
                <a:solidFill>
                  <a:srgbClr val="000000"/>
                </a:solidFill>
                <a:latin typeface="Lato"/>
              </a:rPr>
              <a:t>dựng</a:t>
            </a:r>
            <a:r>
              <a:rPr lang="en-US" sz="3126" spc="93" dirty="0">
                <a:solidFill>
                  <a:srgbClr val="000000"/>
                </a:solidFill>
                <a:latin typeface="Lato"/>
              </a:rPr>
              <a:t>, </a:t>
            </a:r>
            <a:r>
              <a:rPr lang="en-US" sz="3126" spc="93" dirty="0" err="1">
                <a:solidFill>
                  <a:srgbClr val="000000"/>
                </a:solidFill>
                <a:latin typeface="Lato"/>
              </a:rPr>
              <a:t>thì</a:t>
            </a:r>
            <a:r>
              <a:rPr lang="en-US" sz="3126" spc="93" dirty="0">
                <a:solidFill>
                  <a:srgbClr val="000000"/>
                </a:solidFill>
                <a:latin typeface="Lato"/>
              </a:rPr>
              <a:t> </a:t>
            </a:r>
            <a:r>
              <a:rPr lang="en-US" sz="3126" spc="93" dirty="0" err="1">
                <a:solidFill>
                  <a:srgbClr val="000000"/>
                </a:solidFill>
                <a:latin typeface="Lato"/>
              </a:rPr>
              <a:t>nó</a:t>
            </a:r>
            <a:r>
              <a:rPr lang="en-US" sz="3126" spc="93" dirty="0">
                <a:solidFill>
                  <a:srgbClr val="000000"/>
                </a:solidFill>
                <a:latin typeface="Lato"/>
              </a:rPr>
              <a:t> </a:t>
            </a:r>
            <a:r>
              <a:rPr lang="en-US" sz="3126" spc="93" dirty="0" err="1">
                <a:solidFill>
                  <a:srgbClr val="000000"/>
                </a:solidFill>
                <a:latin typeface="Lato"/>
              </a:rPr>
              <a:t>có</a:t>
            </a:r>
            <a:r>
              <a:rPr lang="en-US" sz="3126" spc="93" dirty="0">
                <a:solidFill>
                  <a:srgbClr val="000000"/>
                </a:solidFill>
                <a:latin typeface="Lato"/>
              </a:rPr>
              <a:t> </a:t>
            </a:r>
            <a:r>
              <a:rPr lang="en-US" sz="3126" spc="93" dirty="0" err="1">
                <a:solidFill>
                  <a:srgbClr val="000000"/>
                </a:solidFill>
                <a:latin typeface="Lato"/>
              </a:rPr>
              <a:t>thể</a:t>
            </a:r>
            <a:r>
              <a:rPr lang="en-US" sz="3126" spc="93" dirty="0">
                <a:solidFill>
                  <a:srgbClr val="000000"/>
                </a:solidFill>
                <a:latin typeface="Lato"/>
              </a:rPr>
              <a:t> </a:t>
            </a:r>
            <a:r>
              <a:rPr lang="en-US" sz="3126" spc="93" dirty="0" err="1">
                <a:solidFill>
                  <a:srgbClr val="000000"/>
                </a:solidFill>
                <a:latin typeface="Lato"/>
              </a:rPr>
              <a:t>phục</a:t>
            </a:r>
            <a:r>
              <a:rPr lang="en-US" sz="3126" spc="93" dirty="0">
                <a:solidFill>
                  <a:srgbClr val="000000"/>
                </a:solidFill>
                <a:latin typeface="Lato"/>
              </a:rPr>
              <a:t> </a:t>
            </a:r>
            <a:r>
              <a:rPr lang="en-US" sz="3126" spc="93" dirty="0" err="1">
                <a:solidFill>
                  <a:srgbClr val="000000"/>
                </a:solidFill>
                <a:latin typeface="Lato"/>
              </a:rPr>
              <a:t>vụ</a:t>
            </a:r>
            <a:r>
              <a:rPr lang="en-US" sz="3126" spc="93" dirty="0">
                <a:solidFill>
                  <a:srgbClr val="000000"/>
                </a:solidFill>
                <a:latin typeface="Lato"/>
              </a:rPr>
              <a:t> </a:t>
            </a:r>
            <a:r>
              <a:rPr lang="en-US" sz="3126" spc="93" dirty="0" err="1">
                <a:solidFill>
                  <a:srgbClr val="000000"/>
                </a:solidFill>
                <a:latin typeface="Lato"/>
              </a:rPr>
              <a:t>một</a:t>
            </a:r>
            <a:r>
              <a:rPr lang="en-US" sz="3126" spc="93" dirty="0">
                <a:solidFill>
                  <a:srgbClr val="000000"/>
                </a:solidFill>
                <a:latin typeface="Lato"/>
              </a:rPr>
              <a:t> </a:t>
            </a:r>
            <a:r>
              <a:rPr lang="en-US" sz="3126" spc="93" dirty="0" err="1">
                <a:solidFill>
                  <a:srgbClr val="000000"/>
                </a:solidFill>
                <a:latin typeface="Lato"/>
              </a:rPr>
              <a:t>điểm</a:t>
            </a:r>
            <a:r>
              <a:rPr lang="en-US" sz="3126" spc="93" dirty="0">
                <a:solidFill>
                  <a:srgbClr val="000000"/>
                </a:solidFill>
                <a:latin typeface="Lato"/>
              </a:rPr>
              <a:t> </a:t>
            </a:r>
            <a:r>
              <a:rPr lang="en-US" sz="3126" spc="93" dirty="0" err="1">
                <a:solidFill>
                  <a:srgbClr val="000000"/>
                </a:solidFill>
                <a:latin typeface="Lato"/>
              </a:rPr>
              <a:t>nhu</a:t>
            </a:r>
            <a:r>
              <a:rPr lang="en-US" sz="3126" spc="93" dirty="0">
                <a:solidFill>
                  <a:srgbClr val="000000"/>
                </a:solidFill>
                <a:latin typeface="Lato"/>
              </a:rPr>
              <a:t> </a:t>
            </a:r>
            <a:r>
              <a:rPr lang="en-US" sz="3126" spc="93" dirty="0" err="1">
                <a:solidFill>
                  <a:srgbClr val="000000"/>
                </a:solidFill>
                <a:latin typeface="Lato"/>
              </a:rPr>
              <a:t>cầu</a:t>
            </a:r>
            <a:r>
              <a:rPr lang="en-US" sz="3126" spc="93" dirty="0">
                <a:solidFill>
                  <a:srgbClr val="000000"/>
                </a:solidFill>
                <a:latin typeface="Lato"/>
              </a:rPr>
              <a:t> p </a:t>
            </a:r>
            <a:r>
              <a:rPr lang="en-US" sz="3126" spc="93" dirty="0" err="1">
                <a:solidFill>
                  <a:srgbClr val="000000"/>
                </a:solidFill>
                <a:latin typeface="Lato"/>
              </a:rPr>
              <a:t>gần</a:t>
            </a:r>
            <a:r>
              <a:rPr lang="en-US" sz="3126" spc="93" dirty="0">
                <a:solidFill>
                  <a:srgbClr val="000000"/>
                </a:solidFill>
                <a:latin typeface="Lato"/>
              </a:rPr>
              <a:t> </a:t>
            </a:r>
            <a:r>
              <a:rPr lang="en-US" sz="3126" spc="93" dirty="0" err="1">
                <a:solidFill>
                  <a:srgbClr val="000000"/>
                </a:solidFill>
                <a:latin typeface="Lato"/>
              </a:rPr>
              <a:t>đó</a:t>
            </a:r>
            <a:r>
              <a:rPr lang="en-US" sz="3126" spc="93" dirty="0">
                <a:solidFill>
                  <a:srgbClr val="000000"/>
                </a:solidFill>
                <a:latin typeface="Lato"/>
              </a:rPr>
              <a:t>. </a:t>
            </a:r>
          </a:p>
          <a:p>
            <a:pPr marL="675022" lvl="1" indent="-337511" algn="just">
              <a:lnSpc>
                <a:spcPts val="4377"/>
              </a:lnSpc>
              <a:buFont typeface="Arial"/>
              <a:buChar char="•"/>
            </a:pPr>
            <a:r>
              <a:rPr lang="en-US" sz="3126" spc="93" dirty="0">
                <a:solidFill>
                  <a:srgbClr val="000000"/>
                </a:solidFill>
                <a:latin typeface="Lato"/>
              </a:rPr>
              <a:t> </a:t>
            </a:r>
            <a:r>
              <a:rPr lang="en-US" sz="3126" spc="93" dirty="0" err="1">
                <a:solidFill>
                  <a:srgbClr val="000000"/>
                </a:solidFill>
                <a:latin typeface="Lato"/>
              </a:rPr>
              <a:t>Phương</a:t>
            </a:r>
            <a:r>
              <a:rPr lang="en-US" sz="3126" spc="93" dirty="0">
                <a:solidFill>
                  <a:srgbClr val="000000"/>
                </a:solidFill>
                <a:latin typeface="Lato"/>
              </a:rPr>
              <a:t> </a:t>
            </a:r>
            <a:r>
              <a:rPr lang="en-US" sz="3126" spc="93" dirty="0" err="1">
                <a:solidFill>
                  <a:srgbClr val="000000"/>
                </a:solidFill>
                <a:latin typeface="Lato"/>
              </a:rPr>
              <a:t>trình</a:t>
            </a:r>
            <a:r>
              <a:rPr lang="en-US" sz="3126" spc="93" dirty="0">
                <a:solidFill>
                  <a:srgbClr val="000000"/>
                </a:solidFill>
                <a:latin typeface="Lato"/>
              </a:rPr>
              <a:t> (3) </a:t>
            </a:r>
            <a:r>
              <a:rPr lang="en-US" sz="3126" spc="93" dirty="0" err="1">
                <a:solidFill>
                  <a:srgbClr val="000000"/>
                </a:solidFill>
                <a:latin typeface="Lato"/>
              </a:rPr>
              <a:t>chỉ</a:t>
            </a:r>
            <a:r>
              <a:rPr lang="en-US" sz="3126" spc="93" dirty="0">
                <a:solidFill>
                  <a:srgbClr val="000000"/>
                </a:solidFill>
                <a:latin typeface="Lato"/>
              </a:rPr>
              <a:t> </a:t>
            </a:r>
            <a:r>
              <a:rPr lang="en-US" sz="3126" spc="93" dirty="0" err="1">
                <a:solidFill>
                  <a:srgbClr val="000000"/>
                </a:solidFill>
                <a:latin typeface="Lato"/>
              </a:rPr>
              <a:t>ra</a:t>
            </a:r>
            <a:r>
              <a:rPr lang="en-US" sz="3126" spc="93" dirty="0">
                <a:solidFill>
                  <a:srgbClr val="000000"/>
                </a:solidFill>
                <a:latin typeface="Lato"/>
              </a:rPr>
              <a:t> </a:t>
            </a:r>
            <a:r>
              <a:rPr lang="en-US" sz="3126" spc="93" dirty="0" err="1">
                <a:solidFill>
                  <a:srgbClr val="000000"/>
                </a:solidFill>
                <a:latin typeface="Lato"/>
              </a:rPr>
              <a:t>rằng</a:t>
            </a:r>
            <a:r>
              <a:rPr lang="en-US" sz="3126" spc="93" dirty="0">
                <a:solidFill>
                  <a:srgbClr val="000000"/>
                </a:solidFill>
                <a:latin typeface="Lato"/>
              </a:rPr>
              <a:t> </a:t>
            </a:r>
            <a:r>
              <a:rPr lang="en-US" sz="3126" spc="93" dirty="0" err="1">
                <a:solidFill>
                  <a:srgbClr val="000000"/>
                </a:solidFill>
                <a:latin typeface="Lato"/>
              </a:rPr>
              <a:t>chỉ</a:t>
            </a:r>
            <a:r>
              <a:rPr lang="en-US" sz="3126" spc="93" dirty="0">
                <a:solidFill>
                  <a:srgbClr val="000000"/>
                </a:solidFill>
                <a:latin typeface="Lato"/>
              </a:rPr>
              <a:t> </a:t>
            </a:r>
            <a:r>
              <a:rPr lang="en-US" sz="3126" spc="93" dirty="0" err="1">
                <a:solidFill>
                  <a:srgbClr val="000000"/>
                </a:solidFill>
                <a:latin typeface="Lato"/>
              </a:rPr>
              <a:t>có</a:t>
            </a:r>
            <a:r>
              <a:rPr lang="en-US" sz="3126" spc="93" dirty="0">
                <a:solidFill>
                  <a:srgbClr val="000000"/>
                </a:solidFill>
                <a:latin typeface="Lato"/>
              </a:rPr>
              <a:t> </a:t>
            </a:r>
            <a:r>
              <a:rPr lang="en-US" sz="3126" spc="93" dirty="0" err="1">
                <a:solidFill>
                  <a:srgbClr val="000000"/>
                </a:solidFill>
                <a:latin typeface="Lato"/>
              </a:rPr>
              <a:t>một</a:t>
            </a:r>
            <a:r>
              <a:rPr lang="en-US" sz="3126" spc="93" dirty="0">
                <a:solidFill>
                  <a:srgbClr val="000000"/>
                </a:solidFill>
                <a:latin typeface="Lato"/>
              </a:rPr>
              <a:t> </a:t>
            </a:r>
            <a:r>
              <a:rPr lang="en-US" sz="3126" spc="93" dirty="0" err="1">
                <a:solidFill>
                  <a:srgbClr val="000000"/>
                </a:solidFill>
                <a:latin typeface="Lato"/>
              </a:rPr>
              <a:t>trạm</a:t>
            </a:r>
            <a:r>
              <a:rPr lang="en-US" sz="3126" spc="93" dirty="0">
                <a:solidFill>
                  <a:srgbClr val="000000"/>
                </a:solidFill>
                <a:latin typeface="Lato"/>
              </a:rPr>
              <a:t> </a:t>
            </a:r>
            <a:r>
              <a:rPr lang="en-US" sz="3126" spc="93" dirty="0" err="1">
                <a:solidFill>
                  <a:srgbClr val="000000"/>
                </a:solidFill>
                <a:latin typeface="Lato"/>
              </a:rPr>
              <a:t>có</a:t>
            </a:r>
            <a:r>
              <a:rPr lang="en-US" sz="3126" spc="93" dirty="0">
                <a:solidFill>
                  <a:srgbClr val="000000"/>
                </a:solidFill>
                <a:latin typeface="Lato"/>
              </a:rPr>
              <a:t> </a:t>
            </a:r>
            <a:r>
              <a:rPr lang="en-US" sz="3126" spc="93" dirty="0" err="1">
                <a:solidFill>
                  <a:srgbClr val="000000"/>
                </a:solidFill>
                <a:latin typeface="Lato"/>
              </a:rPr>
              <a:t>thể</a:t>
            </a:r>
            <a:r>
              <a:rPr lang="en-US" sz="3126" spc="93" dirty="0">
                <a:solidFill>
                  <a:srgbClr val="000000"/>
                </a:solidFill>
                <a:latin typeface="Lato"/>
              </a:rPr>
              <a:t> </a:t>
            </a:r>
            <a:r>
              <a:rPr lang="en-US" sz="3126" spc="93" dirty="0" err="1">
                <a:solidFill>
                  <a:srgbClr val="000000"/>
                </a:solidFill>
                <a:latin typeface="Lato"/>
              </a:rPr>
              <a:t>phục</a:t>
            </a:r>
            <a:r>
              <a:rPr lang="en-US" sz="3126" spc="93" dirty="0">
                <a:solidFill>
                  <a:srgbClr val="000000"/>
                </a:solidFill>
                <a:latin typeface="Lato"/>
              </a:rPr>
              <a:t> </a:t>
            </a:r>
            <a:r>
              <a:rPr lang="en-US" sz="3126" spc="93" dirty="0" err="1">
                <a:solidFill>
                  <a:srgbClr val="000000"/>
                </a:solidFill>
                <a:latin typeface="Lato"/>
              </a:rPr>
              <a:t>vụ</a:t>
            </a:r>
            <a:r>
              <a:rPr lang="en-US" sz="3126" spc="93" dirty="0">
                <a:solidFill>
                  <a:srgbClr val="000000"/>
                </a:solidFill>
                <a:latin typeface="Lato"/>
              </a:rPr>
              <a:t> </a:t>
            </a:r>
            <a:r>
              <a:rPr lang="en-US" sz="3126" spc="93" dirty="0" err="1">
                <a:solidFill>
                  <a:srgbClr val="000000"/>
                </a:solidFill>
                <a:latin typeface="Lato"/>
              </a:rPr>
              <a:t>cho</a:t>
            </a:r>
            <a:r>
              <a:rPr lang="en-US" sz="3126" spc="93" dirty="0">
                <a:solidFill>
                  <a:srgbClr val="000000"/>
                </a:solidFill>
                <a:latin typeface="Lato"/>
              </a:rPr>
              <a:t> </a:t>
            </a:r>
            <a:r>
              <a:rPr lang="en-US" sz="3126" spc="93" dirty="0" err="1">
                <a:solidFill>
                  <a:srgbClr val="000000"/>
                </a:solidFill>
                <a:latin typeface="Lato"/>
              </a:rPr>
              <a:t>mỗi</a:t>
            </a:r>
            <a:r>
              <a:rPr lang="en-US" sz="3126" spc="93" dirty="0">
                <a:solidFill>
                  <a:srgbClr val="000000"/>
                </a:solidFill>
                <a:latin typeface="Lato"/>
              </a:rPr>
              <a:t> </a:t>
            </a:r>
            <a:r>
              <a:rPr lang="en-US" sz="3126" spc="93" dirty="0" err="1">
                <a:solidFill>
                  <a:srgbClr val="000000"/>
                </a:solidFill>
                <a:latin typeface="Lato"/>
              </a:rPr>
              <a:t>điểm</a:t>
            </a:r>
            <a:r>
              <a:rPr lang="en-US" sz="3126" spc="93" dirty="0">
                <a:solidFill>
                  <a:srgbClr val="000000"/>
                </a:solidFill>
                <a:latin typeface="Lato"/>
              </a:rPr>
              <a:t> </a:t>
            </a:r>
            <a:r>
              <a:rPr lang="en-US" sz="3126" spc="93" dirty="0" err="1">
                <a:solidFill>
                  <a:srgbClr val="000000"/>
                </a:solidFill>
                <a:latin typeface="Lato"/>
              </a:rPr>
              <a:t>nhu</a:t>
            </a:r>
            <a:r>
              <a:rPr lang="en-US" sz="3126" spc="93" dirty="0">
                <a:solidFill>
                  <a:srgbClr val="000000"/>
                </a:solidFill>
                <a:latin typeface="Lato"/>
              </a:rPr>
              <a:t> </a:t>
            </a:r>
            <a:r>
              <a:rPr lang="en-US" sz="3126" spc="93" dirty="0" err="1">
                <a:solidFill>
                  <a:srgbClr val="000000"/>
                </a:solidFill>
                <a:latin typeface="Lato"/>
              </a:rPr>
              <a:t>cầu</a:t>
            </a:r>
            <a:r>
              <a:rPr lang="en-US" sz="3126" spc="93" dirty="0">
                <a:solidFill>
                  <a:srgbClr val="000000"/>
                </a:solidFill>
                <a:latin typeface="Lato"/>
              </a:rPr>
              <a:t>. </a:t>
            </a:r>
          </a:p>
          <a:p>
            <a:pPr marL="675022" lvl="1" indent="-337511" algn="just">
              <a:lnSpc>
                <a:spcPts val="4377"/>
              </a:lnSpc>
              <a:buFont typeface="Arial"/>
              <a:buChar char="•"/>
            </a:pPr>
            <a:r>
              <a:rPr lang="en-US" sz="3126" spc="93" dirty="0">
                <a:solidFill>
                  <a:srgbClr val="000000"/>
                </a:solidFill>
                <a:latin typeface="Lato"/>
              </a:rPr>
              <a:t> </a:t>
            </a:r>
            <a:r>
              <a:rPr lang="en-US" sz="3126" spc="93" dirty="0" err="1">
                <a:solidFill>
                  <a:srgbClr val="000000"/>
                </a:solidFill>
                <a:latin typeface="Lato"/>
              </a:rPr>
              <a:t>Phương</a:t>
            </a:r>
            <a:r>
              <a:rPr lang="en-US" sz="3126" spc="93" dirty="0">
                <a:solidFill>
                  <a:srgbClr val="000000"/>
                </a:solidFill>
                <a:latin typeface="Lato"/>
              </a:rPr>
              <a:t> </a:t>
            </a:r>
            <a:r>
              <a:rPr lang="en-US" sz="3126" spc="93" dirty="0" err="1">
                <a:solidFill>
                  <a:srgbClr val="000000"/>
                </a:solidFill>
                <a:latin typeface="Lato"/>
              </a:rPr>
              <a:t>trình</a:t>
            </a:r>
            <a:r>
              <a:rPr lang="en-US" sz="3126" spc="93" dirty="0">
                <a:solidFill>
                  <a:srgbClr val="000000"/>
                </a:solidFill>
                <a:latin typeface="Lato"/>
              </a:rPr>
              <a:t> (4) </a:t>
            </a:r>
            <a:r>
              <a:rPr lang="en-US" sz="3126" spc="93" dirty="0" err="1">
                <a:solidFill>
                  <a:srgbClr val="000000"/>
                </a:solidFill>
                <a:latin typeface="Lato"/>
              </a:rPr>
              <a:t>giới</a:t>
            </a:r>
            <a:r>
              <a:rPr lang="en-US" sz="3126" spc="93" dirty="0">
                <a:solidFill>
                  <a:srgbClr val="000000"/>
                </a:solidFill>
                <a:latin typeface="Lato"/>
              </a:rPr>
              <a:t> </a:t>
            </a:r>
            <a:r>
              <a:rPr lang="en-US" sz="3126" spc="93" dirty="0" err="1">
                <a:solidFill>
                  <a:srgbClr val="000000"/>
                </a:solidFill>
                <a:latin typeface="Lato"/>
              </a:rPr>
              <a:t>hạn</a:t>
            </a:r>
            <a:r>
              <a:rPr lang="en-US" sz="3126" spc="93" dirty="0">
                <a:solidFill>
                  <a:srgbClr val="000000"/>
                </a:solidFill>
                <a:latin typeface="Lato"/>
              </a:rPr>
              <a:t> </a:t>
            </a:r>
            <a:r>
              <a:rPr lang="en-US" sz="3126" spc="93" dirty="0" err="1">
                <a:solidFill>
                  <a:srgbClr val="000000"/>
                </a:solidFill>
                <a:latin typeface="Lato"/>
              </a:rPr>
              <a:t>số</a:t>
            </a:r>
            <a:r>
              <a:rPr lang="en-US" sz="3126" spc="93" dirty="0">
                <a:solidFill>
                  <a:srgbClr val="000000"/>
                </a:solidFill>
                <a:latin typeface="Lato"/>
              </a:rPr>
              <a:t> </a:t>
            </a:r>
            <a:r>
              <a:rPr lang="en-US" sz="3126" spc="93" dirty="0" err="1">
                <a:solidFill>
                  <a:srgbClr val="000000"/>
                </a:solidFill>
                <a:latin typeface="Lato"/>
              </a:rPr>
              <a:t>lượng</a:t>
            </a:r>
            <a:r>
              <a:rPr lang="en-US" sz="3126" spc="93" dirty="0">
                <a:solidFill>
                  <a:srgbClr val="000000"/>
                </a:solidFill>
                <a:latin typeface="Lato"/>
              </a:rPr>
              <a:t> </a:t>
            </a:r>
            <a:r>
              <a:rPr lang="en-US" sz="3126" spc="93" dirty="0" err="1">
                <a:solidFill>
                  <a:srgbClr val="000000"/>
                </a:solidFill>
                <a:latin typeface="Lato"/>
              </a:rPr>
              <a:t>trạm</a:t>
            </a:r>
            <a:r>
              <a:rPr lang="en-US" sz="3126" spc="93" dirty="0">
                <a:solidFill>
                  <a:srgbClr val="000000"/>
                </a:solidFill>
                <a:latin typeface="Lato"/>
              </a:rPr>
              <a:t> </a:t>
            </a:r>
            <a:r>
              <a:rPr lang="en-US" sz="3126" spc="93" dirty="0" err="1">
                <a:solidFill>
                  <a:srgbClr val="000000"/>
                </a:solidFill>
                <a:latin typeface="Lato"/>
              </a:rPr>
              <a:t>cần</a:t>
            </a:r>
            <a:r>
              <a:rPr lang="en-US" sz="3126" spc="93" dirty="0">
                <a:solidFill>
                  <a:srgbClr val="000000"/>
                </a:solidFill>
                <a:latin typeface="Lato"/>
              </a:rPr>
              <a:t> </a:t>
            </a:r>
            <a:r>
              <a:rPr lang="en-US" sz="3126" spc="93" dirty="0" err="1">
                <a:solidFill>
                  <a:srgbClr val="000000"/>
                </a:solidFill>
                <a:latin typeface="Lato"/>
              </a:rPr>
              <a:t>xây</a:t>
            </a:r>
            <a:r>
              <a:rPr lang="en-US" sz="3126" spc="93" dirty="0">
                <a:solidFill>
                  <a:srgbClr val="000000"/>
                </a:solidFill>
                <a:latin typeface="Lato"/>
              </a:rPr>
              <a:t> </a:t>
            </a:r>
            <a:r>
              <a:rPr lang="en-US" sz="3126" spc="93" dirty="0" err="1">
                <a:solidFill>
                  <a:srgbClr val="000000"/>
                </a:solidFill>
                <a:latin typeface="Lato"/>
              </a:rPr>
              <a:t>dựng</a:t>
            </a:r>
            <a:r>
              <a:rPr lang="en-US" sz="3126" spc="93" dirty="0">
                <a:solidFill>
                  <a:srgbClr val="000000"/>
                </a:solidFill>
                <a:latin typeface="Lato"/>
              </a:rPr>
              <a:t>.</a:t>
            </a:r>
          </a:p>
          <a:p>
            <a:pPr algn="just">
              <a:lnSpc>
                <a:spcPts val="4377"/>
              </a:lnSpc>
              <a:spcBef>
                <a:spcPct val="0"/>
              </a:spcBef>
            </a:pPr>
            <a:endParaRPr lang="en-US" sz="3126" spc="93" dirty="0">
              <a:solidFill>
                <a:srgbClr val="000000"/>
              </a:solidFill>
              <a:latin typeface="Lato"/>
            </a:endParaRPr>
          </a:p>
        </p:txBody>
      </p:sp>
      <p:sp>
        <p:nvSpPr>
          <p:cNvPr id="12" name="Freeform 12"/>
          <p:cNvSpPr/>
          <p:nvPr/>
        </p:nvSpPr>
        <p:spPr>
          <a:xfrm>
            <a:off x="368548" y="2632896"/>
            <a:ext cx="6297519" cy="5399175"/>
          </a:xfrm>
          <a:custGeom>
            <a:avLst/>
            <a:gdLst/>
            <a:ahLst/>
            <a:cxnLst/>
            <a:rect l="l" t="t" r="r" b="b"/>
            <a:pathLst>
              <a:path w="6297519" h="5399175">
                <a:moveTo>
                  <a:pt x="0" y="0"/>
                </a:moveTo>
                <a:lnTo>
                  <a:pt x="6297519" y="0"/>
                </a:lnTo>
                <a:lnTo>
                  <a:pt x="6297519" y="5399175"/>
                </a:lnTo>
                <a:lnTo>
                  <a:pt x="0" y="5399175"/>
                </a:lnTo>
                <a:lnTo>
                  <a:pt x="0" y="0"/>
                </a:lnTo>
                <a:close/>
              </a:path>
            </a:pathLst>
          </a:custGeom>
          <a:blipFill>
            <a:blip r:embed="rId3"/>
            <a:stretch>
              <a:fillRect r="-8069"/>
            </a:stretch>
          </a:blipFill>
        </p:spPr>
        <p:txBody>
          <a:bodyPr/>
          <a:lstStyle/>
          <a:p>
            <a:endParaRPr lang="vi-VN"/>
          </a:p>
        </p:txBody>
      </p:sp>
      <p:sp>
        <p:nvSpPr>
          <p:cNvPr id="13" name="TextBox 13"/>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Xây dựng p-median model </a:t>
            </a:r>
          </a:p>
        </p:txBody>
      </p:sp>
      <p:sp>
        <p:nvSpPr>
          <p:cNvPr id="15" name="TextBox 14">
            <a:extLst>
              <a:ext uri="{FF2B5EF4-FFF2-40B4-BE49-F238E27FC236}">
                <a16:creationId xmlns:a16="http://schemas.microsoft.com/office/drawing/2014/main" id="{DA3B2FF9-9057-C619-22D2-1DDE5F4EFFD2}"/>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2119596" y="3107061"/>
            <a:ext cx="6614519" cy="7179939"/>
          </a:xfrm>
          <a:custGeom>
            <a:avLst/>
            <a:gdLst/>
            <a:ahLst/>
            <a:cxnLst/>
            <a:rect l="l" t="t" r="r" b="b"/>
            <a:pathLst>
              <a:path w="6614519" h="7179939">
                <a:moveTo>
                  <a:pt x="0" y="0"/>
                </a:moveTo>
                <a:lnTo>
                  <a:pt x="6614519" y="0"/>
                </a:lnTo>
                <a:lnTo>
                  <a:pt x="6614519" y="7179939"/>
                </a:lnTo>
                <a:lnTo>
                  <a:pt x="0" y="71799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TextBox 12"/>
          <p:cNvSpPr txBox="1"/>
          <p:nvPr/>
        </p:nvSpPr>
        <p:spPr>
          <a:xfrm>
            <a:off x="1584144"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Flow-refueling location model</a:t>
            </a:r>
          </a:p>
        </p:txBody>
      </p:sp>
      <p:sp>
        <p:nvSpPr>
          <p:cNvPr id="13" name="TextBox 13"/>
          <p:cNvSpPr txBox="1"/>
          <p:nvPr/>
        </p:nvSpPr>
        <p:spPr>
          <a:xfrm>
            <a:off x="4494923" y="2784799"/>
            <a:ext cx="13179197" cy="5382134"/>
          </a:xfrm>
          <a:prstGeom prst="rect">
            <a:avLst/>
          </a:prstGeom>
        </p:spPr>
        <p:txBody>
          <a:bodyPr lIns="0" tIns="0" rIns="0" bIns="0" rtlCol="0" anchor="t">
            <a:spAutoFit/>
          </a:bodyPr>
          <a:lstStyle/>
          <a:p>
            <a:pPr marL="690876" lvl="1" indent="-345438" algn="just">
              <a:lnSpc>
                <a:spcPts val="4735"/>
              </a:lnSpc>
              <a:buFont typeface="Arial"/>
              <a:buChar char="•"/>
            </a:pPr>
            <a:r>
              <a:rPr lang="en-US" sz="3199" spc="95">
                <a:solidFill>
                  <a:srgbClr val="000000"/>
                </a:solidFill>
                <a:latin typeface="Lato"/>
              </a:rPr>
              <a:t>Flow-refueling location model - FRLM là một mô hình nhu cầu dựa trên đường dẫn, triển khai p trạm tiếp nhiên liệu để tối đa hóa lưu lượng giữa các cặp nguồn-đích nơi có thể tiếp nhiên liệu do phạm vi lái xe hạn chế của các phương tiện sử dụng nhiên liệu thay thế.</a:t>
            </a:r>
          </a:p>
          <a:p>
            <a:pPr algn="just">
              <a:lnSpc>
                <a:spcPts val="4735"/>
              </a:lnSpc>
            </a:pPr>
            <a:endParaRPr lang="en-US" sz="3199" spc="95">
              <a:solidFill>
                <a:srgbClr val="000000"/>
              </a:solidFill>
              <a:latin typeface="Lato"/>
            </a:endParaRPr>
          </a:p>
          <a:p>
            <a:pPr algn="just">
              <a:lnSpc>
                <a:spcPts val="4735"/>
              </a:lnSpc>
            </a:pPr>
            <a:r>
              <a:rPr lang="en-US" sz="3199" spc="95">
                <a:solidFill>
                  <a:srgbClr val="000000"/>
                </a:solidFill>
                <a:latin typeface="Lato"/>
              </a:rPr>
              <a:t>Mô hình FRLM tối đa hóa lưu lượng xe được đổ nhiên liệu. Bên cạnh đó, FRLM còn xem xét một số yếu tố bổ sung, bao gồm tốc độ lái trung bình và phạm vi lái tối đa. </a:t>
            </a:r>
          </a:p>
        </p:txBody>
      </p:sp>
      <p:sp>
        <p:nvSpPr>
          <p:cNvPr id="15" name="TextBox 14">
            <a:extLst>
              <a:ext uri="{FF2B5EF4-FFF2-40B4-BE49-F238E27FC236}">
                <a16:creationId xmlns:a16="http://schemas.microsoft.com/office/drawing/2014/main" id="{DF077400-607D-53B4-3EC6-7E8923817CE3}"/>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492158" y="2450491"/>
            <a:ext cx="7014165" cy="5426343"/>
          </a:xfrm>
          <a:custGeom>
            <a:avLst/>
            <a:gdLst/>
            <a:ahLst/>
            <a:cxnLst/>
            <a:rect l="l" t="t" r="r" b="b"/>
            <a:pathLst>
              <a:path w="7014165" h="5426343">
                <a:moveTo>
                  <a:pt x="0" y="0"/>
                </a:moveTo>
                <a:lnTo>
                  <a:pt x="7014165" y="0"/>
                </a:lnTo>
                <a:lnTo>
                  <a:pt x="7014165" y="5426343"/>
                </a:lnTo>
                <a:lnTo>
                  <a:pt x="0" y="5426343"/>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660961" y="904875"/>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Xây dựng Flow-refueling location model</a:t>
            </a:r>
          </a:p>
        </p:txBody>
      </p:sp>
      <p:sp>
        <p:nvSpPr>
          <p:cNvPr id="13" name="TextBox 13"/>
          <p:cNvSpPr txBox="1"/>
          <p:nvPr/>
        </p:nvSpPr>
        <p:spPr>
          <a:xfrm>
            <a:off x="6867855" y="2508549"/>
            <a:ext cx="10774487" cy="6375345"/>
          </a:xfrm>
          <a:prstGeom prst="rect">
            <a:avLst/>
          </a:prstGeom>
        </p:spPr>
        <p:txBody>
          <a:bodyPr lIns="0" tIns="0" rIns="0" bIns="0" rtlCol="0" anchor="t">
            <a:spAutoFit/>
          </a:bodyPr>
          <a:lstStyle/>
          <a:p>
            <a:pPr marL="675022" lvl="1" indent="-337511" algn="just">
              <a:lnSpc>
                <a:spcPts val="4627"/>
              </a:lnSpc>
              <a:buFont typeface="Arial"/>
              <a:buChar char="•"/>
            </a:pPr>
            <a:r>
              <a:rPr lang="en-US" sz="3126" spc="93">
                <a:solidFill>
                  <a:srgbClr val="000000"/>
                </a:solidFill>
                <a:latin typeface="Lato"/>
              </a:rPr>
              <a:t>Phương trình (1) tối đa hóa luồng bắt được, O đại diện cho tất cả các cặp gốc-đích (OD).</a:t>
            </a:r>
          </a:p>
          <a:p>
            <a:pPr marL="675022" lvl="1" indent="-337511" algn="just">
              <a:lnSpc>
                <a:spcPts val="4627"/>
              </a:lnSpc>
              <a:buFont typeface="Arial"/>
              <a:buChar char="•"/>
            </a:pPr>
            <a:r>
              <a:rPr lang="en-US" sz="3126" spc="93">
                <a:solidFill>
                  <a:srgbClr val="000000"/>
                </a:solidFill>
                <a:latin typeface="Lato"/>
              </a:rPr>
              <a:t>Phương trình (2) Xác định việc xây dựng ít nhất một trạm trong tổ hợp m trên đường dẫn o. M là tập hợp các tổ hợp trạm thay thế,  m là chỉ số của tập hợp đó. </a:t>
            </a:r>
          </a:p>
          <a:p>
            <a:pPr marL="675022" lvl="1" indent="-337511" algn="just">
              <a:lnSpc>
                <a:spcPts val="4627"/>
              </a:lnSpc>
              <a:buFont typeface="Arial"/>
              <a:buChar char="•"/>
            </a:pPr>
            <a:r>
              <a:rPr lang="en-US" sz="3126" spc="93">
                <a:solidFill>
                  <a:srgbClr val="000000"/>
                </a:solidFill>
                <a:latin typeface="Lato"/>
              </a:rPr>
              <a:t>Phương trình (3) Đảm bảo rằng nếu có một trạm trong tổ hợp m được xây dựng trên đường dẫn o, thì nó có thể nạp nhiên liệu cho lưu lượng xe trên đường dẫn đó. </a:t>
            </a:r>
          </a:p>
          <a:p>
            <a:pPr marL="675022" lvl="1" indent="-337511" algn="just">
              <a:lnSpc>
                <a:spcPts val="4627"/>
              </a:lnSpc>
              <a:buFont typeface="Arial"/>
              <a:buChar char="•"/>
            </a:pPr>
            <a:r>
              <a:rPr lang="en-US" sz="3126" spc="93">
                <a:solidFill>
                  <a:srgbClr val="000000"/>
                </a:solidFill>
                <a:latin typeface="Lato"/>
              </a:rPr>
              <a:t>Phương trình (4) giới hạn số lượng trạm cần xây dựng.</a:t>
            </a:r>
          </a:p>
          <a:p>
            <a:pPr algn="just">
              <a:lnSpc>
                <a:spcPts val="4627"/>
              </a:lnSpc>
            </a:pPr>
            <a:endParaRPr lang="en-US" sz="3126" spc="93">
              <a:solidFill>
                <a:srgbClr val="000000"/>
              </a:solidFill>
              <a:latin typeface="Lato"/>
            </a:endParaRPr>
          </a:p>
        </p:txBody>
      </p:sp>
      <p:sp>
        <p:nvSpPr>
          <p:cNvPr id="15" name="TextBox 14">
            <a:extLst>
              <a:ext uri="{FF2B5EF4-FFF2-40B4-BE49-F238E27FC236}">
                <a16:creationId xmlns:a16="http://schemas.microsoft.com/office/drawing/2014/main" id="{12D89E8A-B38B-90C3-02BB-790547F83F9A}"/>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2020220" y="9935835"/>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8" name="TextBox 8"/>
          <p:cNvSpPr txBox="1"/>
          <p:nvPr/>
        </p:nvSpPr>
        <p:spPr>
          <a:xfrm>
            <a:off x="0" y="3217827"/>
            <a:ext cx="4490966" cy="3790223"/>
          </a:xfrm>
          <a:prstGeom prst="rect">
            <a:avLst/>
          </a:prstGeom>
        </p:spPr>
        <p:txBody>
          <a:bodyPr lIns="0" tIns="0" rIns="0" bIns="0" rtlCol="0" anchor="t">
            <a:spAutoFit/>
          </a:bodyPr>
          <a:lstStyle/>
          <a:p>
            <a:pPr>
              <a:lnSpc>
                <a:spcPts val="29961"/>
              </a:lnSpc>
            </a:pPr>
            <a:r>
              <a:rPr lang="en-US" sz="24967">
                <a:solidFill>
                  <a:srgbClr val="D18547"/>
                </a:solidFill>
                <a:latin typeface="Oswald Bold"/>
              </a:rPr>
              <a:t>03</a:t>
            </a:r>
          </a:p>
        </p:txBody>
      </p:sp>
      <p:sp>
        <p:nvSpPr>
          <p:cNvPr id="9" name="TextBox 9"/>
          <p:cNvSpPr txBox="1"/>
          <p:nvPr/>
        </p:nvSpPr>
        <p:spPr>
          <a:xfrm>
            <a:off x="4175503" y="3711330"/>
            <a:ext cx="10968576" cy="1212908"/>
          </a:xfrm>
          <a:prstGeom prst="rect">
            <a:avLst/>
          </a:prstGeom>
        </p:spPr>
        <p:txBody>
          <a:bodyPr lIns="0" tIns="0" rIns="0" bIns="0" rtlCol="0" anchor="t">
            <a:spAutoFit/>
          </a:bodyPr>
          <a:lstStyle/>
          <a:p>
            <a:pPr algn="l">
              <a:lnSpc>
                <a:spcPts val="10072"/>
              </a:lnSpc>
            </a:pPr>
            <a:r>
              <a:rPr lang="en-US" sz="7194" spc="-236">
                <a:solidFill>
                  <a:srgbClr val="051D64"/>
                </a:solidFill>
                <a:latin typeface="Be Vietnam Ultra-Bold"/>
              </a:rPr>
              <a:t>Quy Trình Ra Quyết Định</a:t>
            </a:r>
          </a:p>
        </p:txBody>
      </p:sp>
      <p:sp>
        <p:nvSpPr>
          <p:cNvPr id="10" name="TextBox 10"/>
          <p:cNvSpPr txBox="1"/>
          <p:nvPr/>
        </p:nvSpPr>
        <p:spPr>
          <a:xfrm>
            <a:off x="4339224" y="5048250"/>
            <a:ext cx="8706764" cy="1684985"/>
          </a:xfrm>
          <a:prstGeom prst="rect">
            <a:avLst/>
          </a:prstGeom>
        </p:spPr>
        <p:txBody>
          <a:bodyPr lIns="0" tIns="0" rIns="0" bIns="0" rtlCol="0" anchor="t">
            <a:spAutoFit/>
          </a:bodyPr>
          <a:lstStyle/>
          <a:p>
            <a:pPr>
              <a:lnSpc>
                <a:spcPts val="4554"/>
              </a:lnSpc>
            </a:pPr>
            <a:r>
              <a:rPr lang="en-US" sz="2976" spc="92">
                <a:solidFill>
                  <a:srgbClr val="000000"/>
                </a:solidFill>
                <a:latin typeface="Lato Bold"/>
              </a:rPr>
              <a:t>Xác định yêu cầu và chức năng </a:t>
            </a:r>
          </a:p>
          <a:p>
            <a:pPr>
              <a:lnSpc>
                <a:spcPts val="4554"/>
              </a:lnSpc>
            </a:pPr>
            <a:r>
              <a:rPr lang="en-US" sz="2976" spc="92">
                <a:solidFill>
                  <a:srgbClr val="000000"/>
                </a:solidFill>
                <a:latin typeface="Lato Bold"/>
              </a:rPr>
              <a:t>Mô hình hóa </a:t>
            </a:r>
          </a:p>
          <a:p>
            <a:pPr>
              <a:lnSpc>
                <a:spcPts val="4554"/>
              </a:lnSpc>
            </a:pPr>
            <a:r>
              <a:rPr lang="en-US" sz="2976" spc="92">
                <a:solidFill>
                  <a:srgbClr val="000000"/>
                </a:solidFill>
                <a:latin typeface="Lato Bold"/>
              </a:rPr>
              <a:t>Phát triển hệ thống</a:t>
            </a:r>
          </a:p>
        </p:txBody>
      </p:sp>
      <p:grpSp>
        <p:nvGrpSpPr>
          <p:cNvPr id="11" name="Group 11"/>
          <p:cNvGrpSpPr/>
          <p:nvPr/>
        </p:nvGrpSpPr>
        <p:grpSpPr>
          <a:xfrm>
            <a:off x="15473698" y="9258300"/>
            <a:ext cx="2814302" cy="482255"/>
            <a:chOff x="0" y="0"/>
            <a:chExt cx="3752403" cy="643007"/>
          </a:xfrm>
        </p:grpSpPr>
        <p:sp>
          <p:nvSpPr>
            <p:cNvPr id="12" name="AutoShape 12"/>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3" name="AutoShape 13"/>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4" name="AutoShape 14"/>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0" name="Freeform 20"/>
          <p:cNvSpPr/>
          <p:nvPr/>
        </p:nvSpPr>
        <p:spPr>
          <a:xfrm>
            <a:off x="14312563" y="3403719"/>
            <a:ext cx="3427005" cy="3418438"/>
          </a:xfrm>
          <a:custGeom>
            <a:avLst/>
            <a:gdLst/>
            <a:ahLst/>
            <a:cxnLst/>
            <a:rect l="l" t="t" r="r" b="b"/>
            <a:pathLst>
              <a:path w="3427005" h="3418438">
                <a:moveTo>
                  <a:pt x="0" y="0"/>
                </a:moveTo>
                <a:lnTo>
                  <a:pt x="3427006" y="0"/>
                </a:lnTo>
                <a:lnTo>
                  <a:pt x="3427006" y="3418438"/>
                </a:lnTo>
                <a:lnTo>
                  <a:pt x="0" y="34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2" name="TextBox 21">
            <a:extLst>
              <a:ext uri="{FF2B5EF4-FFF2-40B4-BE49-F238E27FC236}">
                <a16:creationId xmlns:a16="http://schemas.microsoft.com/office/drawing/2014/main" id="{3FB8234E-9DFF-7635-255B-9191461F7A10}"/>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0217348" y="3313513"/>
            <a:ext cx="6663501" cy="5067685"/>
          </a:xfrm>
          <a:custGeom>
            <a:avLst/>
            <a:gdLst/>
            <a:ahLst/>
            <a:cxnLst/>
            <a:rect l="l" t="t" r="r" b="b"/>
            <a:pathLst>
              <a:path w="6663501" h="5067685">
                <a:moveTo>
                  <a:pt x="0" y="0"/>
                </a:moveTo>
                <a:lnTo>
                  <a:pt x="6663501" y="0"/>
                </a:lnTo>
                <a:lnTo>
                  <a:pt x="6663501" y="5067685"/>
                </a:lnTo>
                <a:lnTo>
                  <a:pt x="0" y="5067685"/>
                </a:lnTo>
                <a:lnTo>
                  <a:pt x="0" y="0"/>
                </a:lnTo>
                <a:close/>
              </a:path>
            </a:pathLst>
          </a:custGeom>
          <a:blipFill>
            <a:blip r:embed="rId3"/>
            <a:stretch>
              <a:fillRect l="-22386" t="-6368" r="-25125" b="-20289"/>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Xác Định Yêu Cầu và Thiết Kế Chức Năng</a:t>
            </a:r>
          </a:p>
        </p:txBody>
      </p:sp>
      <p:sp>
        <p:nvSpPr>
          <p:cNvPr id="13" name="TextBox 13"/>
          <p:cNvSpPr txBox="1"/>
          <p:nvPr/>
        </p:nvSpPr>
        <p:spPr>
          <a:xfrm>
            <a:off x="1639664" y="3095613"/>
            <a:ext cx="8683650" cy="1249903"/>
          </a:xfrm>
          <a:prstGeom prst="rect">
            <a:avLst/>
          </a:prstGeom>
        </p:spPr>
        <p:txBody>
          <a:bodyPr lIns="0" tIns="0" rIns="0" bIns="0" rtlCol="0" anchor="t">
            <a:spAutoFit/>
          </a:bodyPr>
          <a:lstStyle/>
          <a:p>
            <a:pPr algn="l">
              <a:lnSpc>
                <a:spcPts val="10962"/>
              </a:lnSpc>
            </a:pPr>
            <a:r>
              <a:rPr lang="en-US" sz="5211" spc="-257">
                <a:solidFill>
                  <a:srgbClr val="000000"/>
                </a:solidFill>
                <a:latin typeface="Roboto Bold Italics"/>
              </a:rPr>
              <a:t>Design science research (DSR)</a:t>
            </a:r>
          </a:p>
        </p:txBody>
      </p:sp>
      <p:sp>
        <p:nvSpPr>
          <p:cNvPr id="14" name="TextBox 14"/>
          <p:cNvSpPr txBox="1"/>
          <p:nvPr/>
        </p:nvSpPr>
        <p:spPr>
          <a:xfrm>
            <a:off x="1533697" y="4837300"/>
            <a:ext cx="7716269" cy="363797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Giúp phân tích một cách khoa học và có hệ thống các yêu cầu thiết kế</a:t>
            </a:r>
          </a:p>
          <a:p>
            <a:pPr>
              <a:lnSpc>
                <a:spcPts val="2688"/>
              </a:lnSpc>
            </a:pPr>
            <a:endParaRPr lang="en-US" sz="3383" spc="104">
              <a:solidFill>
                <a:srgbClr val="000000"/>
              </a:solidFill>
              <a:latin typeface="Lato Bold"/>
            </a:endParaRPr>
          </a:p>
          <a:p>
            <a:pPr marL="730585" lvl="1" indent="-365292">
              <a:lnSpc>
                <a:spcPts val="4365"/>
              </a:lnSpc>
              <a:buFont typeface="Arial"/>
              <a:buChar char="•"/>
            </a:pPr>
            <a:r>
              <a:rPr lang="en-US" sz="3383" spc="104">
                <a:solidFill>
                  <a:srgbClr val="000000"/>
                </a:solidFill>
                <a:latin typeface="Lato Bold"/>
              </a:rPr>
              <a:t>Được chấp nhận và áp dụng rộng rãi trong việc phát triển các DSS</a:t>
            </a:r>
          </a:p>
          <a:p>
            <a:pPr>
              <a:lnSpc>
                <a:spcPts val="4365"/>
              </a:lnSpc>
            </a:pPr>
            <a:endParaRPr lang="en-US" sz="3383" spc="104">
              <a:solidFill>
                <a:srgbClr val="000000"/>
              </a:solidFill>
              <a:latin typeface="Lato Bold"/>
            </a:endParaRPr>
          </a:p>
        </p:txBody>
      </p:sp>
      <p:sp>
        <p:nvSpPr>
          <p:cNvPr id="16" name="TextBox 15">
            <a:extLst>
              <a:ext uri="{FF2B5EF4-FFF2-40B4-BE49-F238E27FC236}">
                <a16:creationId xmlns:a16="http://schemas.microsoft.com/office/drawing/2014/main" id="{F4C6EB45-DAC3-AFA5-C4DA-B7517F416426}"/>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1954929" y="9926288"/>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379343" y="3101074"/>
            <a:ext cx="1151172" cy="971550"/>
          </a:xfrm>
          <a:prstGeom prst="rect">
            <a:avLst/>
          </a:prstGeom>
        </p:spPr>
        <p:txBody>
          <a:bodyPr lIns="0" tIns="0" rIns="0" bIns="0" rtlCol="0" anchor="t">
            <a:spAutoFit/>
          </a:bodyPr>
          <a:lstStyle/>
          <a:p>
            <a:pPr>
              <a:lnSpc>
                <a:spcPts val="7679"/>
              </a:lnSpc>
            </a:pPr>
            <a:r>
              <a:rPr lang="en-US" sz="6399" dirty="0">
                <a:solidFill>
                  <a:srgbClr val="D18547"/>
                </a:solidFill>
                <a:latin typeface="Oswald Bold"/>
              </a:rPr>
              <a:t>01</a:t>
            </a:r>
          </a:p>
        </p:txBody>
      </p:sp>
      <p:sp>
        <p:nvSpPr>
          <p:cNvPr id="8" name="TextBox 8"/>
          <p:cNvSpPr txBox="1"/>
          <p:nvPr/>
        </p:nvSpPr>
        <p:spPr>
          <a:xfrm>
            <a:off x="1379343" y="5495866"/>
            <a:ext cx="1151172" cy="971550"/>
          </a:xfrm>
          <a:prstGeom prst="rect">
            <a:avLst/>
          </a:prstGeom>
        </p:spPr>
        <p:txBody>
          <a:bodyPr lIns="0" tIns="0" rIns="0" bIns="0" rtlCol="0" anchor="t">
            <a:spAutoFit/>
          </a:bodyPr>
          <a:lstStyle/>
          <a:p>
            <a:pPr>
              <a:lnSpc>
                <a:spcPts val="7679"/>
              </a:lnSpc>
            </a:pPr>
            <a:r>
              <a:rPr lang="en-US" sz="6399">
                <a:solidFill>
                  <a:srgbClr val="D18547"/>
                </a:solidFill>
                <a:latin typeface="Oswald Bold"/>
              </a:rPr>
              <a:t>02</a:t>
            </a:r>
          </a:p>
        </p:txBody>
      </p:sp>
      <p:sp>
        <p:nvSpPr>
          <p:cNvPr id="9" name="TextBox 9"/>
          <p:cNvSpPr txBox="1"/>
          <p:nvPr/>
        </p:nvSpPr>
        <p:spPr>
          <a:xfrm>
            <a:off x="9154942" y="4890183"/>
            <a:ext cx="1151172" cy="971550"/>
          </a:xfrm>
          <a:prstGeom prst="rect">
            <a:avLst/>
          </a:prstGeom>
        </p:spPr>
        <p:txBody>
          <a:bodyPr lIns="0" tIns="0" rIns="0" bIns="0" rtlCol="0" anchor="t">
            <a:spAutoFit/>
          </a:bodyPr>
          <a:lstStyle/>
          <a:p>
            <a:pPr>
              <a:lnSpc>
                <a:spcPts val="7679"/>
              </a:lnSpc>
            </a:pPr>
            <a:r>
              <a:rPr lang="en-US" sz="6399">
                <a:solidFill>
                  <a:srgbClr val="D18547"/>
                </a:solidFill>
                <a:latin typeface="Oswald Bold"/>
              </a:rPr>
              <a:t>04</a:t>
            </a:r>
          </a:p>
        </p:txBody>
      </p:sp>
      <p:sp>
        <p:nvSpPr>
          <p:cNvPr id="10" name="AutoShape 10"/>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11" name="TextBox 11"/>
          <p:cNvSpPr txBox="1"/>
          <p:nvPr/>
        </p:nvSpPr>
        <p:spPr>
          <a:xfrm>
            <a:off x="9154942" y="2893564"/>
            <a:ext cx="1151172" cy="971550"/>
          </a:xfrm>
          <a:prstGeom prst="rect">
            <a:avLst/>
          </a:prstGeom>
        </p:spPr>
        <p:txBody>
          <a:bodyPr lIns="0" tIns="0" rIns="0" bIns="0" rtlCol="0" anchor="t">
            <a:spAutoFit/>
          </a:bodyPr>
          <a:lstStyle/>
          <a:p>
            <a:pPr>
              <a:lnSpc>
                <a:spcPts val="7679"/>
              </a:lnSpc>
            </a:pPr>
            <a:r>
              <a:rPr lang="en-US" sz="6399">
                <a:solidFill>
                  <a:srgbClr val="D18547"/>
                </a:solidFill>
                <a:latin typeface="Oswald Bold"/>
              </a:rPr>
              <a:t>03</a:t>
            </a:r>
          </a:p>
        </p:txBody>
      </p:sp>
      <p:sp>
        <p:nvSpPr>
          <p:cNvPr id="12" name="TextBox 12"/>
          <p:cNvSpPr txBox="1"/>
          <p:nvPr/>
        </p:nvSpPr>
        <p:spPr>
          <a:xfrm>
            <a:off x="9245832" y="6887575"/>
            <a:ext cx="1151172" cy="971550"/>
          </a:xfrm>
          <a:prstGeom prst="rect">
            <a:avLst/>
          </a:prstGeom>
        </p:spPr>
        <p:txBody>
          <a:bodyPr lIns="0" tIns="0" rIns="0" bIns="0" rtlCol="0" anchor="t">
            <a:spAutoFit/>
          </a:bodyPr>
          <a:lstStyle/>
          <a:p>
            <a:pPr>
              <a:lnSpc>
                <a:spcPts val="7679"/>
              </a:lnSpc>
            </a:pPr>
            <a:r>
              <a:rPr lang="en-US" sz="6399">
                <a:solidFill>
                  <a:srgbClr val="D18547"/>
                </a:solidFill>
                <a:latin typeface="Oswald Bold"/>
              </a:rPr>
              <a:t>05</a:t>
            </a:r>
          </a:p>
        </p:txBody>
      </p:sp>
      <p:sp>
        <p:nvSpPr>
          <p:cNvPr id="13" name="TextBox 13"/>
          <p:cNvSpPr txBox="1"/>
          <p:nvPr/>
        </p:nvSpPr>
        <p:spPr>
          <a:xfrm>
            <a:off x="2133590" y="877082"/>
            <a:ext cx="10338137" cy="1295070"/>
          </a:xfrm>
          <a:prstGeom prst="rect">
            <a:avLst/>
          </a:prstGeom>
        </p:spPr>
        <p:txBody>
          <a:bodyPr lIns="0" tIns="0" rIns="0" bIns="0" rtlCol="0" anchor="t">
            <a:spAutoFit/>
          </a:bodyPr>
          <a:lstStyle/>
          <a:p>
            <a:pPr algn="l">
              <a:lnSpc>
                <a:spcPts val="10517"/>
              </a:lnSpc>
            </a:pPr>
            <a:r>
              <a:rPr lang="en-US" sz="7512" spc="-247">
                <a:solidFill>
                  <a:srgbClr val="051D64"/>
                </a:solidFill>
                <a:latin typeface="Roboto Bold"/>
              </a:rPr>
              <a:t>Nội dung</a:t>
            </a:r>
          </a:p>
        </p:txBody>
      </p:sp>
      <p:sp>
        <p:nvSpPr>
          <p:cNvPr id="14" name="TextBox 14"/>
          <p:cNvSpPr txBox="1"/>
          <p:nvPr/>
        </p:nvSpPr>
        <p:spPr>
          <a:xfrm>
            <a:off x="2439625" y="2807839"/>
            <a:ext cx="5189503" cy="779010"/>
          </a:xfrm>
          <a:prstGeom prst="rect">
            <a:avLst/>
          </a:prstGeom>
        </p:spPr>
        <p:txBody>
          <a:bodyPr lIns="0" tIns="0" rIns="0" bIns="0" rtlCol="0" anchor="t">
            <a:spAutoFit/>
          </a:bodyPr>
          <a:lstStyle/>
          <a:p>
            <a:pPr algn="l">
              <a:lnSpc>
                <a:spcPts val="6411"/>
              </a:lnSpc>
            </a:pPr>
            <a:r>
              <a:rPr lang="en-US" sz="4579" spc="-150">
                <a:solidFill>
                  <a:srgbClr val="051D64"/>
                </a:solidFill>
                <a:latin typeface="Be Vietnam Ultra-Bold"/>
              </a:rPr>
              <a:t>Giới Thiệu Đề Tài</a:t>
            </a:r>
          </a:p>
        </p:txBody>
      </p:sp>
      <p:sp>
        <p:nvSpPr>
          <p:cNvPr id="15" name="TextBox 15"/>
          <p:cNvSpPr txBox="1"/>
          <p:nvPr/>
        </p:nvSpPr>
        <p:spPr>
          <a:xfrm>
            <a:off x="2530515" y="3692837"/>
            <a:ext cx="5845379" cy="1366141"/>
          </a:xfrm>
          <a:prstGeom prst="rect">
            <a:avLst/>
          </a:prstGeom>
        </p:spPr>
        <p:txBody>
          <a:bodyPr lIns="0" tIns="0" rIns="0" bIns="0" rtlCol="0" anchor="t">
            <a:spAutoFit/>
          </a:bodyPr>
          <a:lstStyle/>
          <a:p>
            <a:pPr>
              <a:lnSpc>
                <a:spcPts val="2766"/>
              </a:lnSpc>
            </a:pPr>
            <a:r>
              <a:rPr lang="en-US" sz="2144" spc="66">
                <a:solidFill>
                  <a:srgbClr val="000000"/>
                </a:solidFill>
                <a:latin typeface="Lato Bold"/>
              </a:rPr>
              <a:t>Lý do chọn đề tài. Nhóm tác giả. Đối tượng, phạm vi, nghiên cứu. Mục tiêu. Mô tả bài toán</a:t>
            </a:r>
          </a:p>
          <a:p>
            <a:pPr>
              <a:lnSpc>
                <a:spcPts val="2766"/>
              </a:lnSpc>
            </a:pPr>
            <a:endParaRPr lang="en-US" sz="2144" spc="66">
              <a:solidFill>
                <a:srgbClr val="000000"/>
              </a:solidFill>
              <a:latin typeface="Lato Bold"/>
            </a:endParaRPr>
          </a:p>
        </p:txBody>
      </p:sp>
      <p:sp>
        <p:nvSpPr>
          <p:cNvPr id="16" name="TextBox 16"/>
          <p:cNvSpPr txBox="1"/>
          <p:nvPr/>
        </p:nvSpPr>
        <p:spPr>
          <a:xfrm>
            <a:off x="2530515" y="5513574"/>
            <a:ext cx="5845379" cy="648712"/>
          </a:xfrm>
          <a:prstGeom prst="rect">
            <a:avLst/>
          </a:prstGeom>
        </p:spPr>
        <p:txBody>
          <a:bodyPr lIns="0" tIns="0" rIns="0" bIns="0" rtlCol="0" anchor="t">
            <a:spAutoFit/>
          </a:bodyPr>
          <a:lstStyle/>
          <a:p>
            <a:pPr algn="l">
              <a:lnSpc>
                <a:spcPts val="5037"/>
              </a:lnSpc>
            </a:pPr>
            <a:r>
              <a:rPr lang="en-US" sz="4579" spc="-150" dirty="0" err="1">
                <a:solidFill>
                  <a:srgbClr val="051D64"/>
                </a:solidFill>
                <a:latin typeface="Be Vietnam Ultra-Bold"/>
              </a:rPr>
              <a:t>Mô</a:t>
            </a:r>
            <a:r>
              <a:rPr lang="en-US" sz="4579" spc="-150" dirty="0">
                <a:solidFill>
                  <a:srgbClr val="051D64"/>
                </a:solidFill>
                <a:latin typeface="Be Vietnam Ultra-Bold"/>
              </a:rPr>
              <a:t> </a:t>
            </a:r>
            <a:r>
              <a:rPr lang="en-US" sz="4579" spc="-150" dirty="0" err="1">
                <a:solidFill>
                  <a:srgbClr val="051D64"/>
                </a:solidFill>
                <a:latin typeface="Be Vietnam Ultra-Bold"/>
              </a:rPr>
              <a:t>Hình</a:t>
            </a:r>
            <a:r>
              <a:rPr lang="en-US" sz="4579" spc="-150" dirty="0">
                <a:solidFill>
                  <a:srgbClr val="051D64"/>
                </a:solidFill>
                <a:latin typeface="Be Vietnam Ultra-Bold"/>
              </a:rPr>
              <a:t> </a:t>
            </a:r>
            <a:r>
              <a:rPr lang="en-US" sz="4579" spc="-150" dirty="0" err="1">
                <a:solidFill>
                  <a:srgbClr val="051D64"/>
                </a:solidFill>
                <a:latin typeface="Be Vietnam Ultra-Bold"/>
              </a:rPr>
              <a:t>sử</a:t>
            </a:r>
            <a:r>
              <a:rPr lang="en-US" sz="4579" spc="-150" dirty="0">
                <a:solidFill>
                  <a:srgbClr val="051D64"/>
                </a:solidFill>
                <a:latin typeface="Be Vietnam Ultra-Bold"/>
              </a:rPr>
              <a:t> </a:t>
            </a:r>
            <a:r>
              <a:rPr lang="en-US" sz="4579" spc="-150" dirty="0" err="1">
                <a:solidFill>
                  <a:srgbClr val="051D64"/>
                </a:solidFill>
                <a:latin typeface="Be Vietnam Ultra-Bold"/>
              </a:rPr>
              <a:t>dụng</a:t>
            </a:r>
            <a:endParaRPr lang="en-US" sz="4579" spc="-150" dirty="0">
              <a:solidFill>
                <a:srgbClr val="051D64"/>
              </a:solidFill>
              <a:latin typeface="Be Vietnam Ultra-Bold"/>
            </a:endParaRPr>
          </a:p>
        </p:txBody>
      </p:sp>
      <p:sp>
        <p:nvSpPr>
          <p:cNvPr id="17" name="TextBox 17"/>
          <p:cNvSpPr txBox="1"/>
          <p:nvPr/>
        </p:nvSpPr>
        <p:spPr>
          <a:xfrm>
            <a:off x="2530515" y="6330370"/>
            <a:ext cx="5845379" cy="680341"/>
          </a:xfrm>
          <a:prstGeom prst="rect">
            <a:avLst/>
          </a:prstGeom>
        </p:spPr>
        <p:txBody>
          <a:bodyPr lIns="0" tIns="0" rIns="0" bIns="0" rtlCol="0" anchor="t">
            <a:spAutoFit/>
          </a:bodyPr>
          <a:lstStyle/>
          <a:p>
            <a:pPr>
              <a:lnSpc>
                <a:spcPts val="2766"/>
              </a:lnSpc>
            </a:pPr>
            <a:r>
              <a:rPr lang="en-US" sz="2144" spc="66">
                <a:solidFill>
                  <a:srgbClr val="000000"/>
                </a:solidFill>
                <a:latin typeface="Lato Bold Italics"/>
              </a:rPr>
              <a:t>Max covering model, p-median model, </a:t>
            </a:r>
          </a:p>
          <a:p>
            <a:pPr>
              <a:lnSpc>
                <a:spcPts val="2766"/>
              </a:lnSpc>
            </a:pPr>
            <a:r>
              <a:rPr lang="en-US" sz="2144" spc="66">
                <a:solidFill>
                  <a:srgbClr val="000000"/>
                </a:solidFill>
                <a:latin typeface="Lato Bold Italics"/>
              </a:rPr>
              <a:t>Flow-refueling location model</a:t>
            </a:r>
          </a:p>
        </p:txBody>
      </p:sp>
      <p:sp>
        <p:nvSpPr>
          <p:cNvPr id="18" name="TextBox 18"/>
          <p:cNvSpPr txBox="1"/>
          <p:nvPr/>
        </p:nvSpPr>
        <p:spPr>
          <a:xfrm>
            <a:off x="10306114" y="2600330"/>
            <a:ext cx="6602543" cy="779010"/>
          </a:xfrm>
          <a:prstGeom prst="rect">
            <a:avLst/>
          </a:prstGeom>
        </p:spPr>
        <p:txBody>
          <a:bodyPr lIns="0" tIns="0" rIns="0" bIns="0" rtlCol="0" anchor="t">
            <a:spAutoFit/>
          </a:bodyPr>
          <a:lstStyle/>
          <a:p>
            <a:pPr algn="l">
              <a:lnSpc>
                <a:spcPts val="6411"/>
              </a:lnSpc>
            </a:pPr>
            <a:r>
              <a:rPr lang="en-US" sz="4579" spc="-150">
                <a:solidFill>
                  <a:srgbClr val="051D64"/>
                </a:solidFill>
                <a:latin typeface="Be Vietnam Ultra-Bold"/>
              </a:rPr>
              <a:t>Quy Trình Ra Quyết Định</a:t>
            </a:r>
          </a:p>
        </p:txBody>
      </p:sp>
      <p:sp>
        <p:nvSpPr>
          <p:cNvPr id="19" name="TextBox 19"/>
          <p:cNvSpPr txBox="1"/>
          <p:nvPr/>
        </p:nvSpPr>
        <p:spPr>
          <a:xfrm>
            <a:off x="10397004" y="3485327"/>
            <a:ext cx="6362172" cy="680341"/>
          </a:xfrm>
          <a:prstGeom prst="rect">
            <a:avLst/>
          </a:prstGeom>
        </p:spPr>
        <p:txBody>
          <a:bodyPr lIns="0" tIns="0" rIns="0" bIns="0" rtlCol="0" anchor="t">
            <a:spAutoFit/>
          </a:bodyPr>
          <a:lstStyle/>
          <a:p>
            <a:pPr>
              <a:lnSpc>
                <a:spcPts val="2766"/>
              </a:lnSpc>
            </a:pPr>
            <a:r>
              <a:rPr lang="en-US" sz="2144" spc="66">
                <a:solidFill>
                  <a:srgbClr val="000000"/>
                </a:solidFill>
                <a:latin typeface="Lato Bold"/>
              </a:rPr>
              <a:t>Xác định yêu cầu và chức năng. Mô hình hóa và Phát triển hệ thống</a:t>
            </a:r>
          </a:p>
        </p:txBody>
      </p:sp>
      <p:sp>
        <p:nvSpPr>
          <p:cNvPr id="20" name="TextBox 20"/>
          <p:cNvSpPr txBox="1"/>
          <p:nvPr/>
        </p:nvSpPr>
        <p:spPr>
          <a:xfrm>
            <a:off x="10397004" y="4596948"/>
            <a:ext cx="6226163" cy="779010"/>
          </a:xfrm>
          <a:prstGeom prst="rect">
            <a:avLst/>
          </a:prstGeom>
        </p:spPr>
        <p:txBody>
          <a:bodyPr lIns="0" tIns="0" rIns="0" bIns="0" rtlCol="0" anchor="t">
            <a:spAutoFit/>
          </a:bodyPr>
          <a:lstStyle/>
          <a:p>
            <a:pPr algn="l">
              <a:lnSpc>
                <a:spcPts val="6411"/>
              </a:lnSpc>
            </a:pPr>
            <a:r>
              <a:rPr lang="en-US" sz="4579" spc="-150">
                <a:solidFill>
                  <a:srgbClr val="051D64"/>
                </a:solidFill>
                <a:latin typeface="Be Vietnam Ultra-Bold"/>
              </a:rPr>
              <a:t>Đánh Giá Thực Nghiệm</a:t>
            </a:r>
          </a:p>
        </p:txBody>
      </p:sp>
      <p:sp>
        <p:nvSpPr>
          <p:cNvPr id="21" name="TextBox 21"/>
          <p:cNvSpPr txBox="1"/>
          <p:nvPr/>
        </p:nvSpPr>
        <p:spPr>
          <a:xfrm>
            <a:off x="10487894" y="5481945"/>
            <a:ext cx="6271282" cy="680341"/>
          </a:xfrm>
          <a:prstGeom prst="rect">
            <a:avLst/>
          </a:prstGeom>
        </p:spPr>
        <p:txBody>
          <a:bodyPr lIns="0" tIns="0" rIns="0" bIns="0" rtlCol="0" anchor="t">
            <a:spAutoFit/>
          </a:bodyPr>
          <a:lstStyle/>
          <a:p>
            <a:pPr>
              <a:lnSpc>
                <a:spcPts val="2766"/>
              </a:lnSpc>
            </a:pPr>
            <a:r>
              <a:rPr lang="en-US" sz="2144" spc="66">
                <a:solidFill>
                  <a:srgbClr val="000000"/>
                </a:solidFill>
                <a:latin typeface="Lato Bold"/>
              </a:rPr>
              <a:t>Thiết lập kịch bản. Thảo luận và Đánh giá của người dùng cho Kết quả thu được</a:t>
            </a:r>
          </a:p>
        </p:txBody>
      </p:sp>
      <p:sp>
        <p:nvSpPr>
          <p:cNvPr id="22" name="TextBox 22"/>
          <p:cNvSpPr txBox="1"/>
          <p:nvPr/>
        </p:nvSpPr>
        <p:spPr>
          <a:xfrm>
            <a:off x="10442449" y="6594340"/>
            <a:ext cx="5189503" cy="779010"/>
          </a:xfrm>
          <a:prstGeom prst="rect">
            <a:avLst/>
          </a:prstGeom>
        </p:spPr>
        <p:txBody>
          <a:bodyPr lIns="0" tIns="0" rIns="0" bIns="0" rtlCol="0" anchor="t">
            <a:spAutoFit/>
          </a:bodyPr>
          <a:lstStyle/>
          <a:p>
            <a:pPr algn="l">
              <a:lnSpc>
                <a:spcPts val="6411"/>
              </a:lnSpc>
            </a:pPr>
            <a:r>
              <a:rPr lang="en-US" sz="4579" spc="-150">
                <a:solidFill>
                  <a:srgbClr val="051D64"/>
                </a:solidFill>
                <a:latin typeface="Be Vietnam Ultra-Bold"/>
              </a:rPr>
              <a:t>Kết Luận</a:t>
            </a:r>
          </a:p>
        </p:txBody>
      </p:sp>
      <p:sp>
        <p:nvSpPr>
          <p:cNvPr id="23" name="TextBox 23"/>
          <p:cNvSpPr txBox="1"/>
          <p:nvPr/>
        </p:nvSpPr>
        <p:spPr>
          <a:xfrm>
            <a:off x="10533339" y="7479337"/>
            <a:ext cx="6225837" cy="337441"/>
          </a:xfrm>
          <a:prstGeom prst="rect">
            <a:avLst/>
          </a:prstGeom>
        </p:spPr>
        <p:txBody>
          <a:bodyPr lIns="0" tIns="0" rIns="0" bIns="0" rtlCol="0" anchor="t">
            <a:spAutoFit/>
          </a:bodyPr>
          <a:lstStyle/>
          <a:p>
            <a:pPr>
              <a:lnSpc>
                <a:spcPts val="2766"/>
              </a:lnSpc>
            </a:pPr>
            <a:r>
              <a:rPr lang="en-US" sz="2144" spc="66">
                <a:solidFill>
                  <a:srgbClr val="000000"/>
                </a:solidFill>
                <a:latin typeface="Lato Bold"/>
              </a:rPr>
              <a:t>Kết quả. Ưu điểm, Hạn chế, Hướng Phát Triển</a:t>
            </a:r>
          </a:p>
        </p:txBody>
      </p:sp>
      <p:grpSp>
        <p:nvGrpSpPr>
          <p:cNvPr id="24" name="Group 24"/>
          <p:cNvGrpSpPr/>
          <p:nvPr/>
        </p:nvGrpSpPr>
        <p:grpSpPr>
          <a:xfrm>
            <a:off x="15473698" y="9258300"/>
            <a:ext cx="2814302" cy="482255"/>
            <a:chOff x="0" y="0"/>
            <a:chExt cx="3752403" cy="643007"/>
          </a:xfrm>
        </p:grpSpPr>
        <p:sp>
          <p:nvSpPr>
            <p:cNvPr id="25" name="AutoShape 25"/>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6"/>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27"/>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28"/>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29"/>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0" name="AutoShape 30"/>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1" name="AutoShape 31"/>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2" name="AutoShape 32"/>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557140" y="1635295"/>
            <a:ext cx="17173720" cy="7864133"/>
          </a:xfrm>
          <a:custGeom>
            <a:avLst/>
            <a:gdLst/>
            <a:ahLst/>
            <a:cxnLst/>
            <a:rect l="l" t="t" r="r" b="b"/>
            <a:pathLst>
              <a:path w="17173720" h="7864133">
                <a:moveTo>
                  <a:pt x="0" y="0"/>
                </a:moveTo>
                <a:lnTo>
                  <a:pt x="17173720" y="0"/>
                </a:lnTo>
                <a:lnTo>
                  <a:pt x="17173720" y="7864133"/>
                </a:lnTo>
                <a:lnTo>
                  <a:pt x="0" y="7864133"/>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5412090" y="50948"/>
            <a:ext cx="7463821" cy="1138287"/>
          </a:xfrm>
          <a:prstGeom prst="rect">
            <a:avLst/>
          </a:prstGeom>
        </p:spPr>
        <p:txBody>
          <a:bodyPr lIns="0" tIns="0" rIns="0" bIns="0" rtlCol="0" anchor="t">
            <a:spAutoFit/>
          </a:bodyPr>
          <a:lstStyle/>
          <a:p>
            <a:pPr algn="ctr">
              <a:lnSpc>
                <a:spcPts val="10039"/>
              </a:lnSpc>
            </a:pPr>
            <a:r>
              <a:rPr lang="en-US" sz="4773" spc="-235">
                <a:solidFill>
                  <a:srgbClr val="000000"/>
                </a:solidFill>
                <a:latin typeface="Roboto Bold Italics"/>
              </a:rPr>
              <a:t>Áp Dụng Khung Làm Việc DSR</a:t>
            </a:r>
          </a:p>
        </p:txBody>
      </p:sp>
      <p:sp>
        <p:nvSpPr>
          <p:cNvPr id="14" name="TextBox 13">
            <a:extLst>
              <a:ext uri="{FF2B5EF4-FFF2-40B4-BE49-F238E27FC236}">
                <a16:creationId xmlns:a16="http://schemas.microsoft.com/office/drawing/2014/main" id="{2DC2481F-0EAE-A0C6-0939-EE56DE5ED7A1}"/>
              </a:ext>
            </a:extLst>
          </p:cNvPr>
          <p:cNvSpPr txBox="1"/>
          <p:nvPr/>
        </p:nvSpPr>
        <p:spPr>
          <a:xfrm>
            <a:off x="14852291" y="9441899"/>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0801" y="6158171"/>
            <a:ext cx="15986398" cy="3313213"/>
          </a:xfrm>
          <a:custGeom>
            <a:avLst/>
            <a:gdLst/>
            <a:ahLst/>
            <a:cxnLst/>
            <a:rect l="l" t="t" r="r" b="b"/>
            <a:pathLst>
              <a:path w="15986398" h="3313213">
                <a:moveTo>
                  <a:pt x="0" y="0"/>
                </a:moveTo>
                <a:lnTo>
                  <a:pt x="15986398" y="0"/>
                </a:lnTo>
                <a:lnTo>
                  <a:pt x="15986398" y="3313212"/>
                </a:lnTo>
                <a:lnTo>
                  <a:pt x="0" y="3313212"/>
                </a:lnTo>
                <a:lnTo>
                  <a:pt x="0" y="0"/>
                </a:lnTo>
                <a:close/>
              </a:path>
            </a:pathLst>
          </a:custGeom>
          <a:blipFill>
            <a:blip r:embed="rId2"/>
            <a:stretch>
              <a:fillRect t="-5915" b="-5915"/>
            </a:stretch>
          </a:blipFill>
        </p:spPr>
        <p:txBody>
          <a:bodyPr/>
          <a:lstStyle/>
          <a:p>
            <a:endParaRPr lang="vi-VN"/>
          </a:p>
        </p:txBody>
      </p:sp>
      <p:sp>
        <p:nvSpPr>
          <p:cNvPr id="3" name="TextBox 3"/>
          <p:cNvSpPr txBox="1"/>
          <p:nvPr/>
        </p:nvSpPr>
        <p:spPr>
          <a:xfrm>
            <a:off x="5203299" y="8973"/>
            <a:ext cx="7463821" cy="2405112"/>
          </a:xfrm>
          <a:prstGeom prst="rect">
            <a:avLst/>
          </a:prstGeom>
        </p:spPr>
        <p:txBody>
          <a:bodyPr lIns="0" tIns="0" rIns="0" bIns="0" rtlCol="0" anchor="t">
            <a:spAutoFit/>
          </a:bodyPr>
          <a:lstStyle/>
          <a:p>
            <a:pPr algn="ctr">
              <a:lnSpc>
                <a:spcPts val="10039"/>
              </a:lnSpc>
            </a:pPr>
            <a:r>
              <a:rPr lang="en-US" sz="4773" spc="-235">
                <a:solidFill>
                  <a:srgbClr val="000000"/>
                </a:solidFill>
                <a:latin typeface="Roboto Bold Italics"/>
              </a:rPr>
              <a:t>Áp Dụng Khung Làm Việc DSR  </a:t>
            </a:r>
          </a:p>
        </p:txBody>
      </p:sp>
      <p:sp>
        <p:nvSpPr>
          <p:cNvPr id="4" name="AutoShape 4"/>
          <p:cNvSpPr/>
          <p:nvPr/>
        </p:nvSpPr>
        <p:spPr>
          <a:xfrm flipV="1">
            <a:off x="9359072" y="1552475"/>
            <a:ext cx="0" cy="4319946"/>
          </a:xfrm>
          <a:prstGeom prst="line">
            <a:avLst/>
          </a:prstGeom>
          <a:ln w="47625" cap="flat">
            <a:solidFill>
              <a:srgbClr val="3C5679"/>
            </a:solidFill>
            <a:prstDash val="solid"/>
            <a:headEnd type="oval" w="lg" len="lg"/>
            <a:tailEnd type="oval" w="lg" len="lg"/>
          </a:ln>
        </p:spPr>
        <p:txBody>
          <a:bodyPr/>
          <a:lstStyle/>
          <a:p>
            <a:endParaRPr lang="vi-VN"/>
          </a:p>
        </p:txBody>
      </p:sp>
      <p:grpSp>
        <p:nvGrpSpPr>
          <p:cNvPr id="5" name="Group 5"/>
          <p:cNvGrpSpPr/>
          <p:nvPr/>
        </p:nvGrpSpPr>
        <p:grpSpPr>
          <a:xfrm>
            <a:off x="10262396" y="2417994"/>
            <a:ext cx="1105250" cy="1105250"/>
            <a:chOff x="0" y="0"/>
            <a:chExt cx="812800" cy="812800"/>
          </a:xfrm>
        </p:grpSpPr>
        <p:sp>
          <p:nvSpPr>
            <p:cNvPr id="6" name="Freeform 6"/>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262396" y="4240899"/>
            <a:ext cx="1105250" cy="1105250"/>
            <a:chOff x="0" y="0"/>
            <a:chExt cx="812800" cy="812800"/>
          </a:xfrm>
        </p:grpSpPr>
        <p:sp>
          <p:nvSpPr>
            <p:cNvPr id="9" name="Freeform 9"/>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471335" y="2383678"/>
            <a:ext cx="1105250" cy="1105250"/>
            <a:chOff x="0" y="0"/>
            <a:chExt cx="812800" cy="812800"/>
          </a:xfrm>
        </p:grpSpPr>
        <p:sp>
          <p:nvSpPr>
            <p:cNvPr id="12" name="Freeform 12"/>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471335" y="4206583"/>
            <a:ext cx="1105250" cy="1105250"/>
            <a:chOff x="0" y="0"/>
            <a:chExt cx="812800" cy="812800"/>
          </a:xfrm>
        </p:grpSpPr>
        <p:sp>
          <p:nvSpPr>
            <p:cNvPr id="15" name="Freeform 15"/>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638855" y="4351245"/>
            <a:ext cx="815926" cy="815926"/>
          </a:xfrm>
          <a:custGeom>
            <a:avLst/>
            <a:gdLst/>
            <a:ahLst/>
            <a:cxnLst/>
            <a:rect l="l" t="t" r="r" b="b"/>
            <a:pathLst>
              <a:path w="815926" h="815926">
                <a:moveTo>
                  <a:pt x="0" y="0"/>
                </a:moveTo>
                <a:lnTo>
                  <a:pt x="815926" y="0"/>
                </a:lnTo>
                <a:lnTo>
                  <a:pt x="815926" y="815926"/>
                </a:lnTo>
                <a:lnTo>
                  <a:pt x="0" y="815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8" name="Freeform 18"/>
          <p:cNvSpPr/>
          <p:nvPr/>
        </p:nvSpPr>
        <p:spPr>
          <a:xfrm>
            <a:off x="10404238" y="4397954"/>
            <a:ext cx="821567" cy="814378"/>
          </a:xfrm>
          <a:custGeom>
            <a:avLst/>
            <a:gdLst/>
            <a:ahLst/>
            <a:cxnLst/>
            <a:rect l="l" t="t" r="r" b="b"/>
            <a:pathLst>
              <a:path w="821567" h="814378">
                <a:moveTo>
                  <a:pt x="0" y="0"/>
                </a:moveTo>
                <a:lnTo>
                  <a:pt x="821567" y="0"/>
                </a:lnTo>
                <a:lnTo>
                  <a:pt x="821567" y="814378"/>
                </a:lnTo>
                <a:lnTo>
                  <a:pt x="0" y="8143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9" name="Freeform 19"/>
          <p:cNvSpPr/>
          <p:nvPr/>
        </p:nvSpPr>
        <p:spPr>
          <a:xfrm>
            <a:off x="1630554" y="2543881"/>
            <a:ext cx="786811" cy="784844"/>
          </a:xfrm>
          <a:custGeom>
            <a:avLst/>
            <a:gdLst/>
            <a:ahLst/>
            <a:cxnLst/>
            <a:rect l="l" t="t" r="r" b="b"/>
            <a:pathLst>
              <a:path w="786811" h="784844">
                <a:moveTo>
                  <a:pt x="0" y="0"/>
                </a:moveTo>
                <a:lnTo>
                  <a:pt x="786811" y="0"/>
                </a:lnTo>
                <a:lnTo>
                  <a:pt x="786811" y="784843"/>
                </a:lnTo>
                <a:lnTo>
                  <a:pt x="0" y="7848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20" name="TextBox 20"/>
          <p:cNvSpPr txBox="1"/>
          <p:nvPr/>
        </p:nvSpPr>
        <p:spPr>
          <a:xfrm>
            <a:off x="2985337" y="2127235"/>
            <a:ext cx="5807051"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Sau khi Xác định được vấn đề</a:t>
            </a:r>
          </a:p>
          <a:p>
            <a:pPr marL="481594" lvl="1" indent="-240797">
              <a:lnSpc>
                <a:spcPts val="3122"/>
              </a:lnSpc>
              <a:buFont typeface="Arial"/>
              <a:buChar char="•"/>
            </a:pPr>
            <a:r>
              <a:rPr lang="en-US" sz="2230" spc="69">
                <a:solidFill>
                  <a:srgbClr val="000000"/>
                </a:solidFill>
                <a:latin typeface="Lato Bold"/>
              </a:rPr>
              <a:t>(2) Tìm Yêu cầu, Tính năng</a:t>
            </a:r>
          </a:p>
          <a:p>
            <a:pPr marL="481594" lvl="1" indent="-240797">
              <a:lnSpc>
                <a:spcPts val="3122"/>
              </a:lnSpc>
              <a:buFont typeface="Arial"/>
              <a:buChar char="•"/>
            </a:pPr>
            <a:r>
              <a:rPr lang="en-US" sz="2230" spc="69">
                <a:solidFill>
                  <a:srgbClr val="000000"/>
                </a:solidFill>
                <a:latin typeface="Lato Bold"/>
              </a:rPr>
              <a:t>(3) Tìm Mô hình tối ưu để giải quyết bài toán (2 giai đoạn, 3 Mô hình)</a:t>
            </a:r>
          </a:p>
          <a:p>
            <a:pPr>
              <a:lnSpc>
                <a:spcPts val="2842"/>
              </a:lnSpc>
            </a:pPr>
            <a:endParaRPr lang="en-US" sz="2230" spc="69">
              <a:solidFill>
                <a:srgbClr val="000000"/>
              </a:solidFill>
              <a:latin typeface="Lato Bold"/>
            </a:endParaRPr>
          </a:p>
        </p:txBody>
      </p:sp>
      <p:sp>
        <p:nvSpPr>
          <p:cNvPr id="21" name="TextBox 21"/>
          <p:cNvSpPr txBox="1"/>
          <p:nvPr/>
        </p:nvSpPr>
        <p:spPr>
          <a:xfrm>
            <a:off x="2985337" y="4035189"/>
            <a:ext cx="5949926" cy="155306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(4) Mô hình hóa Hệ thống</a:t>
            </a:r>
          </a:p>
          <a:p>
            <a:pPr marL="481594" lvl="1" indent="-240797">
              <a:lnSpc>
                <a:spcPts val="3122"/>
              </a:lnSpc>
              <a:buFont typeface="Arial"/>
              <a:buChar char="•"/>
            </a:pPr>
            <a:r>
              <a:rPr lang="en-US" sz="2230" spc="69">
                <a:solidFill>
                  <a:srgbClr val="000000"/>
                </a:solidFill>
                <a:latin typeface="Lato Bold"/>
              </a:rPr>
              <a:t>Áp dụng kết quả để thiết kế DSS</a:t>
            </a:r>
          </a:p>
          <a:p>
            <a:pPr marL="481594" lvl="1" indent="-240797">
              <a:lnSpc>
                <a:spcPts val="3122"/>
              </a:lnSpc>
              <a:buFont typeface="Arial"/>
              <a:buChar char="•"/>
            </a:pPr>
            <a:r>
              <a:rPr lang="en-US" sz="2230" spc="69">
                <a:solidFill>
                  <a:srgbClr val="000000"/>
                </a:solidFill>
                <a:latin typeface="Lato Bold"/>
              </a:rPr>
              <a:t>DSS sẽ làm việc như thế nào? Cấu trúc hệ thống? Mô hình Dữ liệu?</a:t>
            </a:r>
          </a:p>
        </p:txBody>
      </p:sp>
      <p:sp>
        <p:nvSpPr>
          <p:cNvPr id="22" name="TextBox 22"/>
          <p:cNvSpPr txBox="1"/>
          <p:nvPr/>
        </p:nvSpPr>
        <p:spPr>
          <a:xfrm>
            <a:off x="1471281" y="108058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Thiết kế</a:t>
            </a:r>
          </a:p>
        </p:txBody>
      </p:sp>
      <p:sp>
        <p:nvSpPr>
          <p:cNvPr id="23" name="Freeform 23"/>
          <p:cNvSpPr/>
          <p:nvPr/>
        </p:nvSpPr>
        <p:spPr>
          <a:xfrm>
            <a:off x="10404238" y="2546678"/>
            <a:ext cx="821567" cy="821567"/>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4" name="TextBox 24"/>
          <p:cNvSpPr txBox="1"/>
          <p:nvPr/>
        </p:nvSpPr>
        <p:spPr>
          <a:xfrm>
            <a:off x="11765017" y="2234049"/>
            <a:ext cx="5300916" cy="151750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(5) Phát triển Hệ thống</a:t>
            </a:r>
          </a:p>
          <a:p>
            <a:pPr marL="481594" lvl="1" indent="-240797">
              <a:lnSpc>
                <a:spcPts val="3122"/>
              </a:lnSpc>
              <a:buFont typeface="Arial"/>
              <a:buChar char="•"/>
            </a:pPr>
            <a:r>
              <a:rPr lang="en-US" sz="2230" spc="69">
                <a:solidFill>
                  <a:srgbClr val="000000"/>
                </a:solidFill>
                <a:latin typeface="Lato Bold"/>
              </a:rPr>
              <a:t>Sử dụng công nghệ gì?</a:t>
            </a:r>
          </a:p>
          <a:p>
            <a:pPr marL="481594" lvl="1" indent="-240797">
              <a:lnSpc>
                <a:spcPts val="3122"/>
              </a:lnSpc>
              <a:buFont typeface="Arial"/>
              <a:buChar char="•"/>
            </a:pPr>
            <a:r>
              <a:rPr lang="en-US" sz="2230" spc="69">
                <a:solidFill>
                  <a:srgbClr val="000000"/>
                </a:solidFill>
                <a:latin typeface="Lato Bold"/>
              </a:rPr>
              <a:t>UI và Function</a:t>
            </a:r>
          </a:p>
          <a:p>
            <a:pPr>
              <a:lnSpc>
                <a:spcPts val="2842"/>
              </a:lnSpc>
            </a:pPr>
            <a:endParaRPr lang="en-US" sz="2230" spc="69">
              <a:solidFill>
                <a:srgbClr val="000000"/>
              </a:solidFill>
              <a:latin typeface="Lato Bold"/>
            </a:endParaRPr>
          </a:p>
        </p:txBody>
      </p:sp>
      <p:sp>
        <p:nvSpPr>
          <p:cNvPr id="25" name="TextBox 25"/>
          <p:cNvSpPr txBox="1"/>
          <p:nvPr/>
        </p:nvSpPr>
        <p:spPr>
          <a:xfrm>
            <a:off x="11765017" y="4069505"/>
            <a:ext cx="4096028"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(6) Đánh giá Hệ thống</a:t>
            </a:r>
          </a:p>
          <a:p>
            <a:pPr marL="481594" lvl="1" indent="-240797">
              <a:lnSpc>
                <a:spcPts val="3122"/>
              </a:lnSpc>
              <a:buFont typeface="Arial"/>
              <a:buChar char="•"/>
            </a:pPr>
            <a:r>
              <a:rPr lang="en-US" sz="2230" spc="69">
                <a:solidFill>
                  <a:srgbClr val="000000"/>
                </a:solidFill>
                <a:latin typeface="Lato Bold"/>
              </a:rPr>
              <a:t>Đáng giá của người dùng với 2 kịch bản</a:t>
            </a:r>
          </a:p>
          <a:p>
            <a:pPr>
              <a:lnSpc>
                <a:spcPts val="3122"/>
              </a:lnSpc>
            </a:pPr>
            <a:r>
              <a:rPr lang="en-US" sz="2230" spc="69">
                <a:solidFill>
                  <a:srgbClr val="000000"/>
                </a:solidFill>
                <a:latin typeface="Lato Bold"/>
              </a:rPr>
              <a:t>(7) Kết và Hướng phát triển</a:t>
            </a:r>
          </a:p>
          <a:p>
            <a:pPr>
              <a:lnSpc>
                <a:spcPts val="2842"/>
              </a:lnSpc>
            </a:pPr>
            <a:endParaRPr lang="en-US" sz="2230" spc="69">
              <a:solidFill>
                <a:srgbClr val="000000"/>
              </a:solidFill>
              <a:latin typeface="Lato Bold"/>
            </a:endParaRPr>
          </a:p>
        </p:txBody>
      </p:sp>
      <p:sp>
        <p:nvSpPr>
          <p:cNvPr id="26" name="TextBox 26"/>
          <p:cNvSpPr txBox="1"/>
          <p:nvPr/>
        </p:nvSpPr>
        <p:spPr>
          <a:xfrm>
            <a:off x="10166791" y="106153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Phát triển và Đánh giá</a:t>
            </a:r>
          </a:p>
        </p:txBody>
      </p:sp>
      <p:sp>
        <p:nvSpPr>
          <p:cNvPr id="28" name="TextBox 27">
            <a:extLst>
              <a:ext uri="{FF2B5EF4-FFF2-40B4-BE49-F238E27FC236}">
                <a16:creationId xmlns:a16="http://schemas.microsoft.com/office/drawing/2014/main" id="{5E75BF63-C772-AC42-A8C9-0C4FD068EEB4}"/>
              </a:ext>
            </a:extLst>
          </p:cNvPr>
          <p:cNvSpPr txBox="1"/>
          <p:nvPr/>
        </p:nvSpPr>
        <p:spPr>
          <a:xfrm>
            <a:off x="14859000" y="9375019"/>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19</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246371" y="914400"/>
            <a:ext cx="14764227" cy="914098"/>
          </a:xfrm>
          <a:prstGeom prst="rect">
            <a:avLst/>
          </a:prstGeom>
        </p:spPr>
        <p:txBody>
          <a:bodyPr lIns="0" tIns="0" rIns="0" bIns="0" rtlCol="0" anchor="t">
            <a:spAutoFit/>
          </a:bodyPr>
          <a:lstStyle/>
          <a:p>
            <a:pPr algn="l">
              <a:lnSpc>
                <a:spcPts val="7365"/>
              </a:lnSpc>
            </a:pPr>
            <a:r>
              <a:rPr lang="en-US" sz="5261" spc="-252">
                <a:solidFill>
                  <a:srgbClr val="051D64"/>
                </a:solidFill>
                <a:latin typeface="Roboto Bold"/>
              </a:rPr>
              <a:t>(2) Yêu Cầu và Tính Năng Cốt Lõi</a:t>
            </a:r>
          </a:p>
        </p:txBody>
      </p:sp>
      <p:sp>
        <p:nvSpPr>
          <p:cNvPr id="12" name="TextBox 12"/>
          <p:cNvSpPr txBox="1"/>
          <p:nvPr/>
        </p:nvSpPr>
        <p:spPr>
          <a:xfrm>
            <a:off x="1246371" y="2400356"/>
            <a:ext cx="16313021" cy="7590276"/>
          </a:xfrm>
          <a:prstGeom prst="rect">
            <a:avLst/>
          </a:prstGeom>
        </p:spPr>
        <p:txBody>
          <a:bodyPr lIns="0" tIns="0" rIns="0" bIns="0" rtlCol="0" anchor="t">
            <a:spAutoFit/>
          </a:bodyPr>
          <a:lstStyle/>
          <a:p>
            <a:pPr>
              <a:lnSpc>
                <a:spcPts val="4494"/>
              </a:lnSpc>
            </a:pPr>
            <a:r>
              <a:rPr lang="en-US" sz="3483" u="sng" spc="108" dirty="0">
                <a:solidFill>
                  <a:srgbClr val="000000"/>
                </a:solidFill>
                <a:latin typeface="Lato Bold"/>
              </a:rPr>
              <a:t>Design Requirements:</a:t>
            </a:r>
          </a:p>
          <a:p>
            <a:pPr marL="730585" lvl="1" indent="-365292">
              <a:lnSpc>
                <a:spcPts val="4365"/>
              </a:lnSpc>
              <a:buFont typeface="Arial"/>
              <a:buChar char="•"/>
            </a:pP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điều</a:t>
            </a:r>
            <a:r>
              <a:rPr lang="en-US" sz="3383" spc="104" dirty="0">
                <a:solidFill>
                  <a:srgbClr val="000000"/>
                </a:solidFill>
                <a:latin typeface="Lato Bold"/>
              </a:rPr>
              <a:t> </a:t>
            </a:r>
            <a:r>
              <a:rPr lang="en-US" sz="3383" spc="104" dirty="0" err="1">
                <a:solidFill>
                  <a:srgbClr val="000000"/>
                </a:solidFill>
                <a:latin typeface="Lato Bold"/>
              </a:rPr>
              <a:t>kiện</a:t>
            </a:r>
            <a:r>
              <a:rPr lang="en-US" sz="3383" spc="104" dirty="0">
                <a:solidFill>
                  <a:srgbClr val="000000"/>
                </a:solidFill>
                <a:latin typeface="Lato Bold"/>
              </a:rPr>
              <a:t>, </a:t>
            </a:r>
            <a:r>
              <a:rPr lang="en-US" sz="3383" spc="104" dirty="0" err="1">
                <a:solidFill>
                  <a:srgbClr val="000000"/>
                </a:solidFill>
                <a:latin typeface="Lato Bold"/>
              </a:rPr>
              <a:t>tiêu</a:t>
            </a:r>
            <a:r>
              <a:rPr lang="en-US" sz="3383" spc="104" dirty="0">
                <a:solidFill>
                  <a:srgbClr val="000000"/>
                </a:solidFill>
                <a:latin typeface="Lato Bold"/>
              </a:rPr>
              <a:t> </a:t>
            </a:r>
            <a:r>
              <a:rPr lang="en-US" sz="3383" spc="104" dirty="0" err="1">
                <a:solidFill>
                  <a:srgbClr val="000000"/>
                </a:solidFill>
                <a:latin typeface="Lato Bold"/>
              </a:rPr>
              <a:t>chí</a:t>
            </a:r>
            <a:r>
              <a:rPr lang="en-US" sz="3383" spc="104" dirty="0">
                <a:solidFill>
                  <a:srgbClr val="000000"/>
                </a:solidFill>
                <a:latin typeface="Lato Bold"/>
              </a:rPr>
              <a:t> </a:t>
            </a:r>
            <a:r>
              <a:rPr lang="en-US" sz="3383" spc="104" dirty="0" err="1">
                <a:solidFill>
                  <a:srgbClr val="000000"/>
                </a:solidFill>
                <a:latin typeface="Lato Bold"/>
              </a:rPr>
              <a:t>hoặc</a:t>
            </a:r>
            <a:r>
              <a:rPr lang="en-US" sz="3383" spc="104" dirty="0">
                <a:solidFill>
                  <a:srgbClr val="000000"/>
                </a:solidFill>
                <a:latin typeface="Lato Bold"/>
              </a:rPr>
              <a:t> </a:t>
            </a:r>
            <a:r>
              <a:rPr lang="en-US" sz="3383" spc="104" dirty="0" err="1">
                <a:solidFill>
                  <a:srgbClr val="000000"/>
                </a:solidFill>
                <a:latin typeface="Lato Bold"/>
              </a:rPr>
              <a:t>yêu</a:t>
            </a:r>
            <a:r>
              <a:rPr lang="en-US" sz="3383" spc="104" dirty="0">
                <a:solidFill>
                  <a:srgbClr val="000000"/>
                </a:solidFill>
                <a:latin typeface="Lato Bold"/>
              </a:rPr>
              <a:t> </a:t>
            </a:r>
            <a:r>
              <a:rPr lang="en-US" sz="3383" spc="104" dirty="0" err="1">
                <a:solidFill>
                  <a:srgbClr val="000000"/>
                </a:solidFill>
                <a:latin typeface="Lato Bold"/>
              </a:rPr>
              <a:t>cầu</a:t>
            </a:r>
            <a:r>
              <a:rPr lang="en-US" sz="3383" spc="104" dirty="0">
                <a:solidFill>
                  <a:srgbClr val="000000"/>
                </a:solidFill>
                <a:latin typeface="Lato Bold"/>
              </a:rPr>
              <a:t> </a:t>
            </a:r>
            <a:r>
              <a:rPr lang="en-US" sz="3383" spc="104" dirty="0" err="1">
                <a:solidFill>
                  <a:srgbClr val="000000"/>
                </a:solidFill>
                <a:latin typeface="Lato Bold"/>
              </a:rPr>
              <a:t>mà</a:t>
            </a:r>
            <a:r>
              <a:rPr lang="en-US" sz="3383" spc="104" dirty="0">
                <a:solidFill>
                  <a:srgbClr val="000000"/>
                </a:solidFill>
                <a:latin typeface="Lato Bold"/>
              </a:rPr>
              <a:t> </a:t>
            </a:r>
            <a:r>
              <a:rPr lang="en-US" sz="3383" spc="104" dirty="0" err="1">
                <a:solidFill>
                  <a:srgbClr val="000000"/>
                </a:solidFill>
                <a:latin typeface="Lato Bold"/>
              </a:rPr>
              <a:t>hệ</a:t>
            </a:r>
            <a:r>
              <a:rPr lang="en-US" sz="3383" spc="104" dirty="0">
                <a:solidFill>
                  <a:srgbClr val="000000"/>
                </a:solidFill>
                <a:latin typeface="Lato Bold"/>
              </a:rPr>
              <a:t> </a:t>
            </a:r>
            <a:r>
              <a:rPr lang="en-US" sz="3383" spc="104" dirty="0" err="1">
                <a:solidFill>
                  <a:srgbClr val="000000"/>
                </a:solidFill>
                <a:latin typeface="Lato Bold"/>
              </a:rPr>
              <a:t>thống</a:t>
            </a:r>
            <a:r>
              <a:rPr lang="en-US" sz="3383" spc="104" dirty="0">
                <a:solidFill>
                  <a:srgbClr val="000000"/>
                </a:solidFill>
                <a:latin typeface="Lato Bold"/>
              </a:rPr>
              <a:t> </a:t>
            </a:r>
            <a:r>
              <a:rPr lang="en-US" sz="3383" spc="104" dirty="0" err="1">
                <a:solidFill>
                  <a:srgbClr val="000000"/>
                </a:solidFill>
                <a:latin typeface="Lato Bold"/>
              </a:rPr>
              <a:t>cần</a:t>
            </a:r>
            <a:r>
              <a:rPr lang="en-US" sz="3383" spc="104" dirty="0">
                <a:solidFill>
                  <a:srgbClr val="000000"/>
                </a:solidFill>
                <a:latin typeface="Lato Bold"/>
              </a:rPr>
              <a:t> </a:t>
            </a:r>
            <a:r>
              <a:rPr lang="en-US" sz="3383" spc="104" dirty="0" err="1">
                <a:solidFill>
                  <a:srgbClr val="000000"/>
                </a:solidFill>
                <a:latin typeface="Lato Bold"/>
              </a:rPr>
              <a:t>phải</a:t>
            </a:r>
            <a:r>
              <a:rPr lang="en-US" sz="3383" spc="104" dirty="0">
                <a:solidFill>
                  <a:srgbClr val="000000"/>
                </a:solidFill>
                <a:latin typeface="Lato Bold"/>
              </a:rPr>
              <a:t> </a:t>
            </a:r>
            <a:r>
              <a:rPr lang="en-US" sz="3383" spc="104" dirty="0" err="1">
                <a:solidFill>
                  <a:srgbClr val="000000"/>
                </a:solidFill>
                <a:latin typeface="Lato Bold"/>
              </a:rPr>
              <a:t>đáp</a:t>
            </a:r>
            <a:r>
              <a:rPr lang="en-US" sz="3383" spc="104" dirty="0">
                <a:solidFill>
                  <a:srgbClr val="000000"/>
                </a:solidFill>
                <a:latin typeface="Lato Bold"/>
              </a:rPr>
              <a:t> </a:t>
            </a:r>
            <a:r>
              <a:rPr lang="en-US" sz="3383" spc="104" dirty="0" err="1">
                <a:solidFill>
                  <a:srgbClr val="000000"/>
                </a:solidFill>
                <a:latin typeface="Lato Bold"/>
              </a:rPr>
              <a:t>ứng</a:t>
            </a:r>
            <a:r>
              <a:rPr lang="en-US" sz="3383" spc="104" dirty="0">
                <a:solidFill>
                  <a:srgbClr val="000000"/>
                </a:solidFill>
                <a:latin typeface="Lato Bold"/>
              </a:rPr>
              <a:t> </a:t>
            </a:r>
            <a:r>
              <a:rPr lang="en-US" sz="3383" spc="104" dirty="0" err="1">
                <a:solidFill>
                  <a:srgbClr val="000000"/>
                </a:solidFill>
                <a:latin typeface="Lato Bold"/>
              </a:rPr>
              <a:t>để</a:t>
            </a:r>
            <a:r>
              <a:rPr lang="en-US" sz="3383" spc="104" dirty="0">
                <a:solidFill>
                  <a:srgbClr val="000000"/>
                </a:solidFill>
                <a:latin typeface="Lato Bold"/>
              </a:rPr>
              <a:t> </a:t>
            </a:r>
            <a:r>
              <a:rPr lang="en-US" sz="3383" spc="104" dirty="0" err="1">
                <a:solidFill>
                  <a:srgbClr val="000000"/>
                </a:solidFill>
                <a:latin typeface="Lato Bold"/>
              </a:rPr>
              <a:t>giải</a:t>
            </a:r>
            <a:r>
              <a:rPr lang="en-US" sz="3383" spc="104" dirty="0">
                <a:solidFill>
                  <a:srgbClr val="000000"/>
                </a:solidFill>
                <a:latin typeface="Lato Bold"/>
              </a:rPr>
              <a:t> </a:t>
            </a:r>
            <a:r>
              <a:rPr lang="en-US" sz="3383" spc="104" dirty="0" err="1">
                <a:solidFill>
                  <a:srgbClr val="000000"/>
                </a:solidFill>
                <a:latin typeface="Lato Bold"/>
              </a:rPr>
              <a:t>quyết</a:t>
            </a:r>
            <a:r>
              <a:rPr lang="en-US" sz="3383" spc="104" dirty="0">
                <a:solidFill>
                  <a:srgbClr val="000000"/>
                </a:solidFill>
                <a:latin typeface="Lato Bold"/>
              </a:rPr>
              <a:t> </a:t>
            </a:r>
            <a:r>
              <a:rPr lang="en-US" sz="3383" spc="104" dirty="0" err="1">
                <a:solidFill>
                  <a:srgbClr val="000000"/>
                </a:solidFill>
                <a:latin typeface="Lato Bold"/>
              </a:rPr>
              <a:t>bài</a:t>
            </a:r>
            <a:r>
              <a:rPr lang="en-US" sz="3383" spc="104" dirty="0">
                <a:solidFill>
                  <a:srgbClr val="000000"/>
                </a:solidFill>
                <a:latin typeface="Lato Bold"/>
              </a:rPr>
              <a:t> </a:t>
            </a:r>
            <a:r>
              <a:rPr lang="en-US" sz="3383" spc="104" dirty="0" err="1">
                <a:solidFill>
                  <a:srgbClr val="000000"/>
                </a:solidFill>
                <a:latin typeface="Lato Bold"/>
              </a:rPr>
              <a:t>toán</a:t>
            </a:r>
            <a:endParaRPr lang="en-US" sz="3383" spc="104" dirty="0">
              <a:solidFill>
                <a:srgbClr val="000000"/>
              </a:solidFill>
              <a:latin typeface="Lato Bold"/>
            </a:endParaRPr>
          </a:p>
          <a:p>
            <a:pPr marL="730585" lvl="1" indent="-365292">
              <a:lnSpc>
                <a:spcPts val="4365"/>
              </a:lnSpc>
              <a:buFont typeface="Arial"/>
              <a:buChar char="•"/>
            </a:pPr>
            <a:r>
              <a:rPr lang="en-US" sz="3383" spc="104" dirty="0">
                <a:solidFill>
                  <a:srgbClr val="000000"/>
                </a:solidFill>
                <a:latin typeface="Lato Bold"/>
              </a:rPr>
              <a:t>Thu </a:t>
            </a:r>
            <a:r>
              <a:rPr lang="en-US" sz="3383" spc="104" dirty="0" err="1">
                <a:solidFill>
                  <a:srgbClr val="000000"/>
                </a:solidFill>
                <a:latin typeface="Lato Bold"/>
              </a:rPr>
              <a:t>thập</a:t>
            </a:r>
            <a:r>
              <a:rPr lang="en-US" sz="3383" spc="104" dirty="0">
                <a:solidFill>
                  <a:srgbClr val="000000"/>
                </a:solidFill>
                <a:latin typeface="Lato Bold"/>
              </a:rPr>
              <a:t> ý </a:t>
            </a:r>
            <a:r>
              <a:rPr lang="en-US" sz="3383" spc="104" dirty="0" err="1">
                <a:solidFill>
                  <a:srgbClr val="000000"/>
                </a:solidFill>
                <a:latin typeface="Lato Bold"/>
              </a:rPr>
              <a:t>kiến</a:t>
            </a:r>
            <a:r>
              <a:rPr lang="en-US" sz="3383" spc="104" dirty="0">
                <a:solidFill>
                  <a:srgbClr val="000000"/>
                </a:solidFill>
                <a:latin typeface="Lato Bold"/>
              </a:rPr>
              <a:t> </a:t>
            </a:r>
            <a:r>
              <a:rPr lang="en-US" sz="3383" spc="104" dirty="0" err="1">
                <a:solidFill>
                  <a:srgbClr val="000000"/>
                </a:solidFill>
                <a:latin typeface="Lato Bold"/>
              </a:rPr>
              <a:t>của</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chuyên</a:t>
            </a:r>
            <a:r>
              <a:rPr lang="en-US" sz="3383" spc="104" dirty="0">
                <a:solidFill>
                  <a:srgbClr val="000000"/>
                </a:solidFill>
                <a:latin typeface="Lato Bold"/>
              </a:rPr>
              <a:t> </a:t>
            </a:r>
            <a:r>
              <a:rPr lang="en-US" sz="3383" spc="104" dirty="0" err="1">
                <a:solidFill>
                  <a:srgbClr val="000000"/>
                </a:solidFill>
                <a:latin typeface="Lato Bold"/>
              </a:rPr>
              <a:t>gia</a:t>
            </a:r>
            <a:r>
              <a:rPr lang="en-US" sz="3383" spc="104" dirty="0">
                <a:solidFill>
                  <a:srgbClr val="000000"/>
                </a:solidFill>
                <a:latin typeface="Lato Bold"/>
              </a:rPr>
              <a:t> </a:t>
            </a:r>
            <a:r>
              <a:rPr lang="en-US" sz="3383" spc="104" dirty="0" err="1">
                <a:solidFill>
                  <a:srgbClr val="000000"/>
                </a:solidFill>
                <a:latin typeface="Lato Bold"/>
              </a:rPr>
              <a:t>từ</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buổi</a:t>
            </a:r>
            <a:r>
              <a:rPr lang="en-US" sz="3383" spc="104" dirty="0">
                <a:solidFill>
                  <a:srgbClr val="000000"/>
                </a:solidFill>
                <a:latin typeface="Lato Bold"/>
              </a:rPr>
              <a:t> </a:t>
            </a:r>
            <a:r>
              <a:rPr lang="en-US" sz="3383" spc="104" dirty="0" err="1">
                <a:solidFill>
                  <a:srgbClr val="000000"/>
                </a:solidFill>
                <a:latin typeface="Lato Bold"/>
              </a:rPr>
              <a:t>hội</a:t>
            </a:r>
            <a:r>
              <a:rPr lang="en-US" sz="3383" spc="104" dirty="0">
                <a:solidFill>
                  <a:srgbClr val="000000"/>
                </a:solidFill>
                <a:latin typeface="Lato Bold"/>
              </a:rPr>
              <a:t> </a:t>
            </a:r>
            <a:r>
              <a:rPr lang="en-US" sz="3383" spc="104" dirty="0" err="1">
                <a:solidFill>
                  <a:srgbClr val="000000"/>
                </a:solidFill>
                <a:latin typeface="Lato Bold"/>
              </a:rPr>
              <a:t>thảo</a:t>
            </a:r>
            <a:r>
              <a:rPr lang="en-US" sz="3383" spc="104" dirty="0">
                <a:solidFill>
                  <a:srgbClr val="000000"/>
                </a:solidFill>
                <a:latin typeface="Lato Bold"/>
              </a:rPr>
              <a:t> (expert interview)</a:t>
            </a:r>
          </a:p>
          <a:p>
            <a:pPr marL="730585" lvl="1" indent="-365292">
              <a:lnSpc>
                <a:spcPts val="4365"/>
              </a:lnSpc>
              <a:buFont typeface="Arial"/>
              <a:buChar char="•"/>
            </a:pPr>
            <a:r>
              <a:rPr lang="en-US" sz="3383" spc="104" dirty="0" err="1">
                <a:solidFill>
                  <a:srgbClr val="000000"/>
                </a:solidFill>
                <a:latin typeface="Lato Bold"/>
              </a:rPr>
              <a:t>Gom</a:t>
            </a:r>
            <a:r>
              <a:rPr lang="en-US" sz="3383" spc="104" dirty="0">
                <a:solidFill>
                  <a:srgbClr val="000000"/>
                </a:solidFill>
                <a:latin typeface="Lato Bold"/>
              </a:rPr>
              <a:t> </a:t>
            </a:r>
            <a:r>
              <a:rPr lang="en-US" sz="3383" spc="104" dirty="0" err="1">
                <a:solidFill>
                  <a:srgbClr val="000000"/>
                </a:solidFill>
                <a:latin typeface="Lato Bold"/>
              </a:rPr>
              <a:t>thành</a:t>
            </a:r>
            <a:r>
              <a:rPr lang="en-US" sz="3383" spc="104" dirty="0">
                <a:solidFill>
                  <a:srgbClr val="000000"/>
                </a:solidFill>
                <a:latin typeface="Lato Bold"/>
              </a:rPr>
              <a:t> 5 </a:t>
            </a:r>
            <a:r>
              <a:rPr lang="en-US" sz="3383" spc="104" dirty="0" err="1">
                <a:solidFill>
                  <a:srgbClr val="000000"/>
                </a:solidFill>
                <a:latin typeface="Lato Bold"/>
              </a:rPr>
              <a:t>nhóm</a:t>
            </a:r>
            <a:r>
              <a:rPr lang="en-US" sz="3383" spc="104" dirty="0">
                <a:solidFill>
                  <a:srgbClr val="000000"/>
                </a:solidFill>
                <a:latin typeface="Lato Bold"/>
              </a:rPr>
              <a:t> </a:t>
            </a:r>
            <a:r>
              <a:rPr lang="en-US" sz="3383" spc="104" dirty="0" err="1">
                <a:solidFill>
                  <a:srgbClr val="000000"/>
                </a:solidFill>
                <a:latin typeface="Lato Bold"/>
              </a:rPr>
              <a:t>dựa</a:t>
            </a:r>
            <a:r>
              <a:rPr lang="en-US" sz="3383" spc="104" dirty="0">
                <a:solidFill>
                  <a:srgbClr val="000000"/>
                </a:solidFill>
                <a:latin typeface="Lato Bold"/>
              </a:rPr>
              <a:t> </a:t>
            </a:r>
            <a:r>
              <a:rPr lang="en-US" sz="3383" spc="104" dirty="0" err="1">
                <a:solidFill>
                  <a:srgbClr val="000000"/>
                </a:solidFill>
                <a:latin typeface="Lato Bold"/>
              </a:rPr>
              <a:t>trên</a:t>
            </a:r>
            <a:r>
              <a:rPr lang="en-US" sz="3383" spc="104" dirty="0">
                <a:solidFill>
                  <a:srgbClr val="000000"/>
                </a:solidFill>
                <a:latin typeface="Lato Bold"/>
              </a:rPr>
              <a:t> </a:t>
            </a:r>
            <a:r>
              <a:rPr lang="en-US" sz="3383" spc="104" dirty="0" err="1">
                <a:solidFill>
                  <a:srgbClr val="000000"/>
                </a:solidFill>
                <a:latin typeface="Lato Bold"/>
              </a:rPr>
              <a:t>sự</a:t>
            </a:r>
            <a:r>
              <a:rPr lang="en-US" sz="3383" spc="104" dirty="0">
                <a:solidFill>
                  <a:srgbClr val="000000"/>
                </a:solidFill>
                <a:latin typeface="Lato Bold"/>
              </a:rPr>
              <a:t> </a:t>
            </a:r>
            <a:r>
              <a:rPr lang="en-US" sz="3383" spc="104" dirty="0" err="1">
                <a:solidFill>
                  <a:srgbClr val="000000"/>
                </a:solidFill>
                <a:latin typeface="Lato Bold"/>
              </a:rPr>
              <a:t>tương</a:t>
            </a:r>
            <a:r>
              <a:rPr lang="en-US" sz="3383" spc="104" dirty="0">
                <a:solidFill>
                  <a:srgbClr val="000000"/>
                </a:solidFill>
                <a:latin typeface="Lato Bold"/>
              </a:rPr>
              <a:t> </a:t>
            </a:r>
            <a:r>
              <a:rPr lang="en-US" sz="3383" spc="104" dirty="0" err="1">
                <a:solidFill>
                  <a:srgbClr val="000000"/>
                </a:solidFill>
                <a:latin typeface="Lato Bold"/>
              </a:rPr>
              <a:t>đồng</a:t>
            </a:r>
            <a:endParaRPr lang="en-US" sz="3383" spc="104" dirty="0">
              <a:solidFill>
                <a:srgbClr val="000000"/>
              </a:solidFill>
              <a:latin typeface="Lato Bold"/>
            </a:endParaRPr>
          </a:p>
          <a:p>
            <a:pPr>
              <a:lnSpc>
                <a:spcPts val="3204"/>
              </a:lnSpc>
            </a:pPr>
            <a:endParaRPr lang="en-US" sz="3383" spc="104" dirty="0">
              <a:solidFill>
                <a:srgbClr val="000000"/>
              </a:solidFill>
              <a:latin typeface="Lato Bold"/>
            </a:endParaRPr>
          </a:p>
          <a:p>
            <a:pPr>
              <a:lnSpc>
                <a:spcPts val="4494"/>
              </a:lnSpc>
            </a:pPr>
            <a:r>
              <a:rPr lang="en-US" sz="3483" u="sng" spc="108" dirty="0">
                <a:solidFill>
                  <a:srgbClr val="000000"/>
                </a:solidFill>
                <a:latin typeface="Lato Bold"/>
              </a:rPr>
              <a:t>Design Features:</a:t>
            </a:r>
          </a:p>
          <a:p>
            <a:pPr marL="730585" lvl="1" indent="-365292">
              <a:lnSpc>
                <a:spcPts val="4365"/>
              </a:lnSpc>
              <a:buFont typeface="Arial"/>
              <a:buChar char="•"/>
            </a:pP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đặc</a:t>
            </a:r>
            <a:r>
              <a:rPr lang="en-US" sz="3383" spc="104" dirty="0">
                <a:solidFill>
                  <a:srgbClr val="000000"/>
                </a:solidFill>
                <a:latin typeface="Lato Bold"/>
              </a:rPr>
              <a:t> </a:t>
            </a:r>
            <a:r>
              <a:rPr lang="en-US" sz="3383" spc="104" dirty="0" err="1">
                <a:solidFill>
                  <a:srgbClr val="000000"/>
                </a:solidFill>
                <a:latin typeface="Lato Bold"/>
              </a:rPr>
              <a:t>điểm</a:t>
            </a:r>
            <a:r>
              <a:rPr lang="en-US" sz="3383" spc="104" dirty="0">
                <a:solidFill>
                  <a:srgbClr val="000000"/>
                </a:solidFill>
                <a:latin typeface="Lato Bold"/>
              </a:rPr>
              <a:t> </a:t>
            </a:r>
            <a:r>
              <a:rPr lang="en-US" sz="3383" spc="104" dirty="0" err="1">
                <a:solidFill>
                  <a:srgbClr val="000000"/>
                </a:solidFill>
                <a:latin typeface="Lato Bold"/>
              </a:rPr>
              <a:t>hoặc</a:t>
            </a:r>
            <a:r>
              <a:rPr lang="en-US" sz="3383" spc="104" dirty="0">
                <a:solidFill>
                  <a:srgbClr val="000000"/>
                </a:solidFill>
                <a:latin typeface="Lato Bold"/>
              </a:rPr>
              <a:t> </a:t>
            </a:r>
            <a:r>
              <a:rPr lang="en-US" sz="3383" spc="104" dirty="0" err="1">
                <a:solidFill>
                  <a:srgbClr val="000000"/>
                </a:solidFill>
                <a:latin typeface="Lato Bold"/>
              </a:rPr>
              <a:t>tính</a:t>
            </a:r>
            <a:r>
              <a:rPr lang="en-US" sz="3383" spc="104" dirty="0">
                <a:solidFill>
                  <a:srgbClr val="000000"/>
                </a:solidFill>
                <a:latin typeface="Lato Bold"/>
              </a:rPr>
              <a:t> </a:t>
            </a:r>
            <a:r>
              <a:rPr lang="en-US" sz="3383" spc="104" dirty="0" err="1">
                <a:solidFill>
                  <a:srgbClr val="000000"/>
                </a:solidFill>
                <a:latin typeface="Lato Bold"/>
              </a:rPr>
              <a:t>năng</a:t>
            </a:r>
            <a:r>
              <a:rPr lang="en-US" sz="3383" spc="104" dirty="0">
                <a:solidFill>
                  <a:srgbClr val="000000"/>
                </a:solidFill>
                <a:latin typeface="Lato Bold"/>
              </a:rPr>
              <a:t> </a:t>
            </a:r>
            <a:r>
              <a:rPr lang="en-US" sz="3383" spc="104" dirty="0" err="1">
                <a:solidFill>
                  <a:srgbClr val="000000"/>
                </a:solidFill>
                <a:latin typeface="Lato Bold"/>
              </a:rPr>
              <a:t>cụ</a:t>
            </a:r>
            <a:r>
              <a:rPr lang="en-US" sz="3383" spc="104" dirty="0">
                <a:solidFill>
                  <a:srgbClr val="000000"/>
                </a:solidFill>
                <a:latin typeface="Lato Bold"/>
              </a:rPr>
              <a:t> </a:t>
            </a:r>
            <a:r>
              <a:rPr lang="en-US" sz="3383" spc="104" dirty="0" err="1">
                <a:solidFill>
                  <a:srgbClr val="000000"/>
                </a:solidFill>
                <a:latin typeface="Lato Bold"/>
              </a:rPr>
              <a:t>thể</a:t>
            </a:r>
            <a:r>
              <a:rPr lang="en-US" sz="3383" spc="104" dirty="0">
                <a:solidFill>
                  <a:srgbClr val="000000"/>
                </a:solidFill>
                <a:latin typeface="Lato Bold"/>
              </a:rPr>
              <a:t> </a:t>
            </a:r>
            <a:r>
              <a:rPr lang="en-US" sz="3383" spc="104" dirty="0" err="1">
                <a:solidFill>
                  <a:srgbClr val="000000"/>
                </a:solidFill>
                <a:latin typeface="Lato Bold"/>
              </a:rPr>
              <a:t>của</a:t>
            </a:r>
            <a:r>
              <a:rPr lang="en-US" sz="3383" spc="104" dirty="0">
                <a:solidFill>
                  <a:srgbClr val="000000"/>
                </a:solidFill>
                <a:latin typeface="Lato Bold"/>
              </a:rPr>
              <a:t> </a:t>
            </a:r>
            <a:r>
              <a:rPr lang="en-US" sz="3383" spc="104" dirty="0" err="1">
                <a:solidFill>
                  <a:srgbClr val="000000"/>
                </a:solidFill>
                <a:latin typeface="Lato Bold"/>
              </a:rPr>
              <a:t>hệ</a:t>
            </a:r>
            <a:r>
              <a:rPr lang="en-US" sz="3383" spc="104" dirty="0">
                <a:solidFill>
                  <a:srgbClr val="000000"/>
                </a:solidFill>
                <a:latin typeface="Lato Bold"/>
              </a:rPr>
              <a:t> </a:t>
            </a:r>
            <a:r>
              <a:rPr lang="en-US" sz="3383" spc="104" dirty="0" err="1">
                <a:solidFill>
                  <a:srgbClr val="000000"/>
                </a:solidFill>
                <a:latin typeface="Lato Bold"/>
              </a:rPr>
              <a:t>thống</a:t>
            </a:r>
            <a:r>
              <a:rPr lang="en-US" sz="3383" spc="104" dirty="0">
                <a:solidFill>
                  <a:srgbClr val="000000"/>
                </a:solidFill>
                <a:latin typeface="Lato Bold"/>
              </a:rPr>
              <a:t>, </a:t>
            </a:r>
            <a:r>
              <a:rPr lang="en-US" sz="3383" spc="104" dirty="0" err="1">
                <a:solidFill>
                  <a:srgbClr val="000000"/>
                </a:solidFill>
                <a:latin typeface="Lato Bold"/>
              </a:rPr>
              <a:t>người</a:t>
            </a:r>
            <a:r>
              <a:rPr lang="en-US" sz="3383" spc="104" dirty="0">
                <a:solidFill>
                  <a:srgbClr val="000000"/>
                </a:solidFill>
                <a:latin typeface="Lato Bold"/>
              </a:rPr>
              <a:t> </a:t>
            </a:r>
            <a:r>
              <a:rPr lang="en-US" sz="3383" spc="104" dirty="0" err="1">
                <a:solidFill>
                  <a:srgbClr val="000000"/>
                </a:solidFill>
                <a:latin typeface="Lato Bold"/>
              </a:rPr>
              <a:t>dùng</a:t>
            </a:r>
            <a:r>
              <a:rPr lang="en-US" sz="3383" spc="104" dirty="0">
                <a:solidFill>
                  <a:srgbClr val="000000"/>
                </a:solidFill>
                <a:latin typeface="Lato Bold"/>
              </a:rPr>
              <a:t> </a:t>
            </a:r>
            <a:r>
              <a:rPr lang="en-US" sz="3383" spc="104" dirty="0" err="1">
                <a:solidFill>
                  <a:srgbClr val="000000"/>
                </a:solidFill>
                <a:latin typeface="Lato Bold"/>
              </a:rPr>
              <a:t>có</a:t>
            </a:r>
            <a:r>
              <a:rPr lang="en-US" sz="3383" spc="104" dirty="0">
                <a:solidFill>
                  <a:srgbClr val="000000"/>
                </a:solidFill>
                <a:latin typeface="Lato Bold"/>
              </a:rPr>
              <a:t> </a:t>
            </a:r>
            <a:r>
              <a:rPr lang="en-US" sz="3383" spc="104" dirty="0" err="1">
                <a:solidFill>
                  <a:srgbClr val="000000"/>
                </a:solidFill>
                <a:latin typeface="Lato Bold"/>
              </a:rPr>
              <a:t>thể</a:t>
            </a:r>
            <a:r>
              <a:rPr lang="en-US" sz="3383" spc="104" dirty="0">
                <a:solidFill>
                  <a:srgbClr val="000000"/>
                </a:solidFill>
                <a:latin typeface="Lato Bold"/>
              </a:rPr>
              <a:t> </a:t>
            </a:r>
            <a:r>
              <a:rPr lang="en-US" sz="3383" spc="104" dirty="0" err="1">
                <a:solidFill>
                  <a:srgbClr val="000000"/>
                </a:solidFill>
                <a:latin typeface="Lato Bold"/>
              </a:rPr>
              <a:t>trải</a:t>
            </a:r>
            <a:r>
              <a:rPr lang="en-US" sz="3383" spc="104" dirty="0">
                <a:solidFill>
                  <a:srgbClr val="000000"/>
                </a:solidFill>
                <a:latin typeface="Lato Bold"/>
              </a:rPr>
              <a:t> </a:t>
            </a:r>
            <a:r>
              <a:rPr lang="en-US" sz="3383" spc="104" dirty="0" err="1">
                <a:solidFill>
                  <a:srgbClr val="000000"/>
                </a:solidFill>
                <a:latin typeface="Lato Bold"/>
              </a:rPr>
              <a:t>nghiệm</a:t>
            </a:r>
            <a:r>
              <a:rPr lang="en-US" sz="3383" spc="104" dirty="0">
                <a:solidFill>
                  <a:srgbClr val="000000"/>
                </a:solidFill>
                <a:latin typeface="Lato Bold"/>
              </a:rPr>
              <a:t>, </a:t>
            </a:r>
            <a:r>
              <a:rPr lang="en-US" sz="3383" spc="104" dirty="0" err="1">
                <a:solidFill>
                  <a:srgbClr val="000000"/>
                </a:solidFill>
                <a:latin typeface="Lato Bold"/>
              </a:rPr>
              <a:t>được</a:t>
            </a:r>
            <a:r>
              <a:rPr lang="en-US" sz="3383" spc="104" dirty="0">
                <a:solidFill>
                  <a:srgbClr val="000000"/>
                </a:solidFill>
                <a:latin typeface="Lato Bold"/>
              </a:rPr>
              <a:t> </a:t>
            </a:r>
            <a:r>
              <a:rPr lang="en-US" sz="3383" spc="104" dirty="0" err="1">
                <a:solidFill>
                  <a:srgbClr val="000000"/>
                </a:solidFill>
                <a:latin typeface="Lato Bold"/>
              </a:rPr>
              <a:t>thiết</a:t>
            </a:r>
            <a:r>
              <a:rPr lang="en-US" sz="3383" spc="104" dirty="0">
                <a:solidFill>
                  <a:srgbClr val="000000"/>
                </a:solidFill>
                <a:latin typeface="Lato Bold"/>
              </a:rPr>
              <a:t> </a:t>
            </a:r>
            <a:r>
              <a:rPr lang="en-US" sz="3383" spc="104" dirty="0" err="1">
                <a:solidFill>
                  <a:srgbClr val="000000"/>
                </a:solidFill>
                <a:latin typeface="Lato Bold"/>
              </a:rPr>
              <a:t>kế</a:t>
            </a:r>
            <a:r>
              <a:rPr lang="en-US" sz="3383" spc="104" dirty="0">
                <a:solidFill>
                  <a:srgbClr val="000000"/>
                </a:solidFill>
                <a:latin typeface="Lato Bold"/>
              </a:rPr>
              <a:t> </a:t>
            </a:r>
            <a:r>
              <a:rPr lang="en-US" sz="3383" spc="104" dirty="0" err="1">
                <a:solidFill>
                  <a:srgbClr val="000000"/>
                </a:solidFill>
                <a:latin typeface="Lato Bold"/>
              </a:rPr>
              <a:t>để</a:t>
            </a:r>
            <a:r>
              <a:rPr lang="en-US" sz="3383" spc="104" dirty="0">
                <a:solidFill>
                  <a:srgbClr val="000000"/>
                </a:solidFill>
                <a:latin typeface="Lato Bold"/>
              </a:rPr>
              <a:t> </a:t>
            </a:r>
            <a:r>
              <a:rPr lang="en-US" sz="3383" spc="104" dirty="0" err="1">
                <a:solidFill>
                  <a:srgbClr val="000000"/>
                </a:solidFill>
                <a:latin typeface="Lato Bold"/>
              </a:rPr>
              <a:t>đáp</a:t>
            </a:r>
            <a:r>
              <a:rPr lang="en-US" sz="3383" spc="104" dirty="0">
                <a:solidFill>
                  <a:srgbClr val="000000"/>
                </a:solidFill>
                <a:latin typeface="Lato Bold"/>
              </a:rPr>
              <a:t> </a:t>
            </a:r>
            <a:r>
              <a:rPr lang="en-US" sz="3383" spc="104" dirty="0" err="1">
                <a:solidFill>
                  <a:srgbClr val="000000"/>
                </a:solidFill>
                <a:latin typeface="Lato Bold"/>
              </a:rPr>
              <a:t>ứng</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yêu</a:t>
            </a:r>
            <a:r>
              <a:rPr lang="en-US" sz="3383" spc="104" dirty="0">
                <a:solidFill>
                  <a:srgbClr val="000000"/>
                </a:solidFill>
                <a:latin typeface="Lato Bold"/>
              </a:rPr>
              <a:t> </a:t>
            </a:r>
            <a:r>
              <a:rPr lang="en-US" sz="3383" spc="104" dirty="0" err="1">
                <a:solidFill>
                  <a:srgbClr val="000000"/>
                </a:solidFill>
                <a:latin typeface="Lato Bold"/>
              </a:rPr>
              <a:t>cầu</a:t>
            </a:r>
            <a:r>
              <a:rPr lang="en-US" sz="3383" spc="104" dirty="0">
                <a:solidFill>
                  <a:srgbClr val="000000"/>
                </a:solidFill>
                <a:latin typeface="Lato Bold"/>
              </a:rPr>
              <a:t> </a:t>
            </a:r>
            <a:r>
              <a:rPr lang="en-US" sz="3383" spc="104" dirty="0" err="1">
                <a:solidFill>
                  <a:srgbClr val="000000"/>
                </a:solidFill>
                <a:latin typeface="Lato Bold"/>
              </a:rPr>
              <a:t>trên</a:t>
            </a:r>
            <a:r>
              <a:rPr lang="en-US" sz="3383" spc="104" dirty="0">
                <a:solidFill>
                  <a:srgbClr val="000000"/>
                </a:solidFill>
                <a:latin typeface="Lato Bold"/>
              </a:rPr>
              <a:t>.</a:t>
            </a:r>
          </a:p>
          <a:p>
            <a:pPr marL="730585" lvl="1" indent="-365292">
              <a:lnSpc>
                <a:spcPts val="4365"/>
              </a:lnSpc>
              <a:buFont typeface="Arial"/>
              <a:buChar char="•"/>
            </a:pPr>
            <a:r>
              <a:rPr lang="en-US" sz="3383" spc="104" dirty="0" err="1">
                <a:solidFill>
                  <a:srgbClr val="000000"/>
                </a:solidFill>
                <a:latin typeface="Lato Bold"/>
              </a:rPr>
              <a:t>Được</a:t>
            </a:r>
            <a:r>
              <a:rPr lang="en-US" sz="3383" spc="104" dirty="0">
                <a:solidFill>
                  <a:srgbClr val="000000"/>
                </a:solidFill>
                <a:latin typeface="Lato Bold"/>
              </a:rPr>
              <a:t> </a:t>
            </a:r>
            <a:r>
              <a:rPr lang="en-US" sz="3383" spc="104" dirty="0" err="1">
                <a:solidFill>
                  <a:srgbClr val="000000"/>
                </a:solidFill>
                <a:latin typeface="Lato Bold"/>
              </a:rPr>
              <a:t>tham</a:t>
            </a:r>
            <a:r>
              <a:rPr lang="en-US" sz="3383" spc="104" dirty="0">
                <a:solidFill>
                  <a:srgbClr val="000000"/>
                </a:solidFill>
                <a:latin typeface="Lato Bold"/>
              </a:rPr>
              <a:t> </a:t>
            </a:r>
            <a:r>
              <a:rPr lang="en-US" sz="3383" spc="104" dirty="0" err="1">
                <a:solidFill>
                  <a:srgbClr val="000000"/>
                </a:solidFill>
                <a:latin typeface="Lato Bold"/>
              </a:rPr>
              <a:t>khảo</a:t>
            </a:r>
            <a:r>
              <a:rPr lang="en-US" sz="3383" spc="104" dirty="0">
                <a:solidFill>
                  <a:srgbClr val="000000"/>
                </a:solidFill>
                <a:latin typeface="Lato Bold"/>
              </a:rPr>
              <a:t> </a:t>
            </a:r>
            <a:r>
              <a:rPr lang="en-US" sz="3383" spc="104" dirty="0" err="1">
                <a:solidFill>
                  <a:srgbClr val="000000"/>
                </a:solidFill>
                <a:latin typeface="Lato Bold"/>
              </a:rPr>
              <a:t>từ</a:t>
            </a:r>
            <a:r>
              <a:rPr lang="en-US" sz="3383" spc="104" dirty="0">
                <a:solidFill>
                  <a:srgbClr val="000000"/>
                </a:solidFill>
                <a:latin typeface="Lato Bold"/>
              </a:rPr>
              <a:t> </a:t>
            </a:r>
            <a:r>
              <a:rPr lang="en-US" sz="3383" spc="104" dirty="0" err="1">
                <a:solidFill>
                  <a:srgbClr val="000000"/>
                </a:solidFill>
                <a:latin typeface="Lato Bold"/>
              </a:rPr>
              <a:t>những</a:t>
            </a:r>
            <a:r>
              <a:rPr lang="en-US" sz="3383" spc="104" dirty="0">
                <a:solidFill>
                  <a:srgbClr val="000000"/>
                </a:solidFill>
                <a:latin typeface="Lato Bold"/>
              </a:rPr>
              <a:t> </a:t>
            </a:r>
            <a:r>
              <a:rPr lang="en-US" sz="3383" spc="104" dirty="0" err="1">
                <a:solidFill>
                  <a:srgbClr val="000000"/>
                </a:solidFill>
                <a:latin typeface="Lato Bold"/>
              </a:rPr>
              <a:t>bài</a:t>
            </a:r>
            <a:r>
              <a:rPr lang="en-US" sz="3383" spc="104" dirty="0">
                <a:solidFill>
                  <a:srgbClr val="000000"/>
                </a:solidFill>
                <a:latin typeface="Lato Bold"/>
              </a:rPr>
              <a:t> </a:t>
            </a:r>
            <a:r>
              <a:rPr lang="en-US" sz="3383" spc="104" dirty="0" err="1">
                <a:solidFill>
                  <a:srgbClr val="000000"/>
                </a:solidFill>
                <a:latin typeface="Lato Bold"/>
              </a:rPr>
              <a:t>báo</a:t>
            </a:r>
            <a:r>
              <a:rPr lang="en-US" sz="3383" spc="104" dirty="0">
                <a:solidFill>
                  <a:srgbClr val="000000"/>
                </a:solidFill>
                <a:latin typeface="Lato Bold"/>
              </a:rPr>
              <a:t> </a:t>
            </a:r>
            <a:r>
              <a:rPr lang="en-US" sz="3383" spc="104" dirty="0" err="1">
                <a:solidFill>
                  <a:srgbClr val="000000"/>
                </a:solidFill>
                <a:latin typeface="Lato Bold"/>
              </a:rPr>
              <a:t>trong</a:t>
            </a:r>
            <a:r>
              <a:rPr lang="en-US" sz="3383" spc="104" dirty="0">
                <a:solidFill>
                  <a:srgbClr val="000000"/>
                </a:solidFill>
                <a:latin typeface="Lato Bold"/>
              </a:rPr>
              <a:t> </a:t>
            </a:r>
            <a:r>
              <a:rPr lang="en-US" sz="3383" spc="104" dirty="0" err="1">
                <a:solidFill>
                  <a:srgbClr val="000000"/>
                </a:solidFill>
                <a:latin typeface="Lato Bold"/>
              </a:rPr>
              <a:t>nước</a:t>
            </a:r>
            <a:r>
              <a:rPr lang="en-US" sz="3383" spc="104" dirty="0">
                <a:solidFill>
                  <a:srgbClr val="000000"/>
                </a:solidFill>
                <a:latin typeface="Lato Bold"/>
              </a:rPr>
              <a:t> </a:t>
            </a:r>
            <a:r>
              <a:rPr lang="en-US" sz="3383" spc="104" dirty="0" err="1">
                <a:solidFill>
                  <a:srgbClr val="000000"/>
                </a:solidFill>
                <a:latin typeface="Lato Bold"/>
              </a:rPr>
              <a:t>với</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từ</a:t>
            </a:r>
            <a:r>
              <a:rPr lang="en-US" sz="3383" spc="104" dirty="0">
                <a:solidFill>
                  <a:srgbClr val="000000"/>
                </a:solidFill>
                <a:latin typeface="Lato Bold"/>
              </a:rPr>
              <a:t> </a:t>
            </a:r>
            <a:r>
              <a:rPr lang="en-US" sz="3383" spc="104" dirty="0" err="1">
                <a:solidFill>
                  <a:srgbClr val="000000"/>
                </a:solidFill>
                <a:latin typeface="Lato Bold"/>
              </a:rPr>
              <a:t>khóa</a:t>
            </a:r>
            <a:r>
              <a:rPr lang="en-US" sz="3383" spc="104" dirty="0">
                <a:solidFill>
                  <a:srgbClr val="000000"/>
                </a:solidFill>
                <a:latin typeface="Lato Bold"/>
              </a:rPr>
              <a:t> </a:t>
            </a:r>
            <a:r>
              <a:rPr lang="en-US" sz="3383" spc="104" dirty="0" err="1">
                <a:solidFill>
                  <a:srgbClr val="000000"/>
                </a:solidFill>
                <a:latin typeface="Lato Bold"/>
              </a:rPr>
              <a:t>như</a:t>
            </a:r>
            <a:r>
              <a:rPr lang="en-US" sz="3383" spc="104" dirty="0">
                <a:solidFill>
                  <a:srgbClr val="000000"/>
                </a:solidFill>
                <a:latin typeface="Lato Bold"/>
              </a:rPr>
              <a:t>: hydrogen, refueling station, supply chain, optimization, DSS</a:t>
            </a:r>
          </a:p>
          <a:p>
            <a:pPr>
              <a:lnSpc>
                <a:spcPts val="4365"/>
              </a:lnSpc>
            </a:pPr>
            <a:endParaRPr lang="en-US" sz="3383" spc="104" dirty="0">
              <a:solidFill>
                <a:srgbClr val="000000"/>
              </a:solidFill>
              <a:latin typeface="Lato Bold"/>
            </a:endParaRPr>
          </a:p>
          <a:p>
            <a:pPr>
              <a:lnSpc>
                <a:spcPts val="4365"/>
              </a:lnSpc>
            </a:pPr>
            <a:endParaRPr lang="en-US" sz="3383" spc="104" dirty="0">
              <a:solidFill>
                <a:srgbClr val="000000"/>
              </a:solidFill>
              <a:latin typeface="Lato Bold"/>
            </a:endParaRPr>
          </a:p>
          <a:p>
            <a:pPr>
              <a:lnSpc>
                <a:spcPts val="4365"/>
              </a:lnSpc>
            </a:pPr>
            <a:endParaRPr lang="en-US" sz="3383" spc="104" dirty="0">
              <a:solidFill>
                <a:srgbClr val="000000"/>
              </a:solidFill>
              <a:latin typeface="Lato Bold"/>
            </a:endParaRPr>
          </a:p>
        </p:txBody>
      </p:sp>
      <p:sp>
        <p:nvSpPr>
          <p:cNvPr id="14" name="TextBox 13">
            <a:extLst>
              <a:ext uri="{FF2B5EF4-FFF2-40B4-BE49-F238E27FC236}">
                <a16:creationId xmlns:a16="http://schemas.microsoft.com/office/drawing/2014/main" id="{141E6EDF-DF99-8535-3C35-9A0F04CF57BF}"/>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20</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49567" y="360909"/>
            <a:ext cx="13401306" cy="9565182"/>
          </a:xfrm>
          <a:custGeom>
            <a:avLst/>
            <a:gdLst/>
            <a:ahLst/>
            <a:cxnLst/>
            <a:rect l="l" t="t" r="r" b="b"/>
            <a:pathLst>
              <a:path w="13401306" h="9565182">
                <a:moveTo>
                  <a:pt x="0" y="0"/>
                </a:moveTo>
                <a:lnTo>
                  <a:pt x="13401306" y="0"/>
                </a:lnTo>
                <a:lnTo>
                  <a:pt x="13401306" y="9565182"/>
                </a:lnTo>
                <a:lnTo>
                  <a:pt x="0" y="9565182"/>
                </a:lnTo>
                <a:lnTo>
                  <a:pt x="0" y="0"/>
                </a:lnTo>
                <a:close/>
              </a:path>
            </a:pathLst>
          </a:custGeom>
          <a:blipFill>
            <a:blip r:embed="rId2"/>
            <a:stretch>
              <a:fillRect/>
            </a:stretch>
          </a:blipFill>
        </p:spPr>
        <p:txBody>
          <a:bodyPr/>
          <a:lstStyle/>
          <a:p>
            <a:endParaRPr lang="vi-VN"/>
          </a:p>
        </p:txBody>
      </p:sp>
      <p:sp>
        <p:nvSpPr>
          <p:cNvPr id="4" name="TextBox 3">
            <a:extLst>
              <a:ext uri="{FF2B5EF4-FFF2-40B4-BE49-F238E27FC236}">
                <a16:creationId xmlns:a16="http://schemas.microsoft.com/office/drawing/2014/main" id="{25C0C734-AC60-28DB-336B-1AEF797ED568}"/>
              </a:ext>
            </a:extLst>
          </p:cNvPr>
          <p:cNvSpPr txBox="1"/>
          <p:nvPr/>
        </p:nvSpPr>
        <p:spPr>
          <a:xfrm>
            <a:off x="16383000" y="9372093"/>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9836" y="9599301"/>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grpSp>
        <p:nvGrpSpPr>
          <p:cNvPr id="11" name="Group 11"/>
          <p:cNvGrpSpPr/>
          <p:nvPr/>
        </p:nvGrpSpPr>
        <p:grpSpPr>
          <a:xfrm>
            <a:off x="749836" y="3266405"/>
            <a:ext cx="7903939" cy="2846149"/>
            <a:chOff x="0" y="0"/>
            <a:chExt cx="10538585" cy="3794865"/>
          </a:xfrm>
        </p:grpSpPr>
        <p:sp>
          <p:nvSpPr>
            <p:cNvPr id="12" name="Freeform 12"/>
            <p:cNvSpPr/>
            <p:nvPr/>
          </p:nvSpPr>
          <p:spPr>
            <a:xfrm>
              <a:off x="0" y="0"/>
              <a:ext cx="10538585" cy="3794865"/>
            </a:xfrm>
            <a:custGeom>
              <a:avLst/>
              <a:gdLst/>
              <a:ahLst/>
              <a:cxnLst/>
              <a:rect l="l" t="t" r="r" b="b"/>
              <a:pathLst>
                <a:path w="10538585" h="3794865">
                  <a:moveTo>
                    <a:pt x="0" y="0"/>
                  </a:moveTo>
                  <a:lnTo>
                    <a:pt x="10538585" y="0"/>
                  </a:lnTo>
                  <a:lnTo>
                    <a:pt x="10538585" y="3794865"/>
                  </a:lnTo>
                  <a:lnTo>
                    <a:pt x="0" y="3794865"/>
                  </a:lnTo>
                  <a:lnTo>
                    <a:pt x="0" y="0"/>
                  </a:lnTo>
                  <a:close/>
                </a:path>
              </a:pathLst>
            </a:custGeom>
            <a:blipFill>
              <a:blip r:embed="rId3"/>
              <a:stretch>
                <a:fillRect r="-94021"/>
              </a:stretch>
            </a:blipFill>
          </p:spPr>
          <p:txBody>
            <a:bodyPr/>
            <a:lstStyle/>
            <a:p>
              <a:endParaRPr lang="vi-VN"/>
            </a:p>
          </p:txBody>
        </p:sp>
        <p:sp>
          <p:nvSpPr>
            <p:cNvPr id="13" name="Freeform 13"/>
            <p:cNvSpPr/>
            <p:nvPr/>
          </p:nvSpPr>
          <p:spPr>
            <a:xfrm>
              <a:off x="0" y="1486269"/>
              <a:ext cx="523310" cy="2041304"/>
            </a:xfrm>
            <a:custGeom>
              <a:avLst/>
              <a:gdLst/>
              <a:ahLst/>
              <a:cxnLst/>
              <a:rect l="l" t="t" r="r" b="b"/>
              <a:pathLst>
                <a:path w="523310" h="2041304">
                  <a:moveTo>
                    <a:pt x="0" y="0"/>
                  </a:moveTo>
                  <a:lnTo>
                    <a:pt x="523310" y="0"/>
                  </a:lnTo>
                  <a:lnTo>
                    <a:pt x="523310" y="2041305"/>
                  </a:lnTo>
                  <a:lnTo>
                    <a:pt x="0" y="2041305"/>
                  </a:lnTo>
                  <a:lnTo>
                    <a:pt x="0" y="0"/>
                  </a:lnTo>
                  <a:close/>
                </a:path>
              </a:pathLst>
            </a:custGeom>
            <a:blipFill>
              <a:blip r:embed="rId4"/>
              <a:stretch>
                <a:fillRect t="-117481" b="-110878"/>
              </a:stretch>
            </a:blipFill>
          </p:spPr>
          <p:txBody>
            <a:bodyPr/>
            <a:lstStyle/>
            <a:p>
              <a:endParaRPr lang="vi-VN"/>
            </a:p>
          </p:txBody>
        </p:sp>
      </p:grpSp>
      <p:sp>
        <p:nvSpPr>
          <p:cNvPr id="14" name="TextBox 14"/>
          <p:cNvSpPr txBox="1"/>
          <p:nvPr/>
        </p:nvSpPr>
        <p:spPr>
          <a:xfrm>
            <a:off x="9144000" y="3171155"/>
            <a:ext cx="8115300" cy="5589994"/>
          </a:xfrm>
          <a:prstGeom prst="rect">
            <a:avLst/>
          </a:prstGeom>
        </p:spPr>
        <p:txBody>
          <a:bodyPr lIns="0" tIns="0" rIns="0" bIns="0" rtlCol="0" anchor="t">
            <a:spAutoFit/>
          </a:bodyPr>
          <a:lstStyle/>
          <a:p>
            <a:pPr marL="625032" lvl="1" indent="-312516">
              <a:lnSpc>
                <a:spcPts val="4458"/>
              </a:lnSpc>
              <a:buFont typeface="Arial"/>
              <a:buChar char="•"/>
            </a:pPr>
            <a:r>
              <a:rPr lang="en-US" sz="2895" spc="110">
                <a:solidFill>
                  <a:srgbClr val="000000"/>
                </a:solidFill>
                <a:latin typeface="Lato Bold"/>
              </a:rPr>
              <a:t>Lập kế hoạch triển khai HRS cấp quốc gia, có tính đến sự gia tăng nhu cầu sử dụng Xe nguyên liệu Hydro</a:t>
            </a:r>
          </a:p>
          <a:p>
            <a:pPr marL="625032" lvl="1" indent="-312516">
              <a:lnSpc>
                <a:spcPts val="4458"/>
              </a:lnSpc>
              <a:buFont typeface="Arial"/>
              <a:buChar char="•"/>
            </a:pPr>
            <a:r>
              <a:rPr lang="en-US" sz="2895" spc="110">
                <a:solidFill>
                  <a:srgbClr val="000000"/>
                </a:solidFill>
                <a:latin typeface="Lato Bold"/>
              </a:rPr>
              <a:t>Hướng đến người dùng: chính phủ trung ương chính quyền địa phương.</a:t>
            </a:r>
          </a:p>
          <a:p>
            <a:pPr marL="625032" lvl="1" indent="-312516">
              <a:lnSpc>
                <a:spcPts val="4458"/>
              </a:lnSpc>
              <a:buFont typeface="Arial"/>
              <a:buChar char="•"/>
            </a:pPr>
            <a:r>
              <a:rPr lang="en-US" sz="2895" spc="110">
                <a:solidFill>
                  <a:srgbClr val="000000"/>
                </a:solidFill>
                <a:latin typeface="Lato Bold"/>
              </a:rPr>
              <a:t>Tạo ra các kịch bản cho nhiều giai đoạn và điều kiện khác nhau.</a:t>
            </a:r>
          </a:p>
          <a:p>
            <a:pPr marL="625032" lvl="1" indent="-312516">
              <a:lnSpc>
                <a:spcPts val="4458"/>
              </a:lnSpc>
              <a:buFont typeface="Arial"/>
              <a:buChar char="•"/>
            </a:pPr>
            <a:r>
              <a:rPr lang="en-US" sz="2895" spc="110">
                <a:solidFill>
                  <a:srgbClr val="000000"/>
                </a:solidFill>
                <a:latin typeface="Lato Bold"/>
              </a:rPr>
              <a:t>Phạm vi:</a:t>
            </a:r>
          </a:p>
          <a:p>
            <a:pPr marL="1250064" lvl="2" indent="-416688">
              <a:lnSpc>
                <a:spcPts val="4458"/>
              </a:lnSpc>
              <a:buFont typeface="Arial"/>
              <a:buChar char="⚬"/>
            </a:pPr>
            <a:r>
              <a:rPr lang="en-US" sz="2895" spc="110">
                <a:solidFill>
                  <a:srgbClr val="000000"/>
                </a:solidFill>
                <a:latin typeface="Lato Bold"/>
              </a:rPr>
              <a:t>Không gian: toàn quốc, thành phố lớn</a:t>
            </a:r>
          </a:p>
          <a:p>
            <a:pPr marL="1250064" lvl="2" indent="-416688">
              <a:lnSpc>
                <a:spcPts val="4458"/>
              </a:lnSpc>
              <a:buFont typeface="Arial"/>
              <a:buChar char="⚬"/>
            </a:pPr>
            <a:r>
              <a:rPr lang="en-US" sz="2895" spc="110">
                <a:solidFill>
                  <a:srgbClr val="000000"/>
                </a:solidFill>
                <a:latin typeface="Lato Bold"/>
              </a:rPr>
              <a:t>Thời gian: dài hạn, ngắn hạn</a:t>
            </a:r>
          </a:p>
        </p:txBody>
      </p:sp>
      <p:sp>
        <p:nvSpPr>
          <p:cNvPr id="15" name="Freeform 15"/>
          <p:cNvSpPr/>
          <p:nvPr/>
        </p:nvSpPr>
        <p:spPr>
          <a:xfrm>
            <a:off x="749836" y="6561650"/>
            <a:ext cx="7903939" cy="3037651"/>
          </a:xfrm>
          <a:custGeom>
            <a:avLst/>
            <a:gdLst/>
            <a:ahLst/>
            <a:cxnLst/>
            <a:rect l="l" t="t" r="r" b="b"/>
            <a:pathLst>
              <a:path w="7903939" h="3037651">
                <a:moveTo>
                  <a:pt x="0" y="0"/>
                </a:moveTo>
                <a:lnTo>
                  <a:pt x="7903939" y="0"/>
                </a:lnTo>
                <a:lnTo>
                  <a:pt x="7903939" y="3037651"/>
                </a:lnTo>
                <a:lnTo>
                  <a:pt x="0" y="3037651"/>
                </a:lnTo>
                <a:lnTo>
                  <a:pt x="0" y="0"/>
                </a:lnTo>
                <a:close/>
              </a:path>
            </a:pathLst>
          </a:custGeom>
          <a:blipFill>
            <a:blip r:embed="rId3"/>
            <a:stretch>
              <a:fillRect l="-107076"/>
            </a:stretch>
          </a:blipFill>
        </p:spPr>
        <p:txBody>
          <a:bodyPr/>
          <a:lstStyle/>
          <a:p>
            <a:endParaRPr lang="vi-VN"/>
          </a:p>
        </p:txBody>
      </p:sp>
      <p:sp>
        <p:nvSpPr>
          <p:cNvPr id="16" name="Freeform 16"/>
          <p:cNvSpPr/>
          <p:nvPr/>
        </p:nvSpPr>
        <p:spPr>
          <a:xfrm rot="-10800000">
            <a:off x="12138012" y="8504125"/>
            <a:ext cx="6874875" cy="2672608"/>
          </a:xfrm>
          <a:custGeom>
            <a:avLst/>
            <a:gdLst/>
            <a:ahLst/>
            <a:cxnLst/>
            <a:rect l="l" t="t" r="r" b="b"/>
            <a:pathLst>
              <a:path w="6874875" h="2672608">
                <a:moveTo>
                  <a:pt x="0" y="0"/>
                </a:moveTo>
                <a:lnTo>
                  <a:pt x="6874875" y="0"/>
                </a:lnTo>
                <a:lnTo>
                  <a:pt x="6874875" y="2672608"/>
                </a:lnTo>
                <a:lnTo>
                  <a:pt x="0" y="2672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17" name="Group 17"/>
          <p:cNvGrpSpPr/>
          <p:nvPr/>
        </p:nvGrpSpPr>
        <p:grpSpPr>
          <a:xfrm>
            <a:off x="9999266" y="9668383"/>
            <a:ext cx="4277493" cy="2401492"/>
            <a:chOff x="0" y="0"/>
            <a:chExt cx="812800" cy="456326"/>
          </a:xfrm>
        </p:grpSpPr>
        <p:sp>
          <p:nvSpPr>
            <p:cNvPr id="18" name="Freeform 18"/>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19" name="TextBox 19"/>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252317" y="923925"/>
            <a:ext cx="13477376" cy="834863"/>
          </a:xfrm>
          <a:prstGeom prst="rect">
            <a:avLst/>
          </a:prstGeom>
        </p:spPr>
        <p:txBody>
          <a:bodyPr lIns="0" tIns="0" rIns="0" bIns="0" rtlCol="0" anchor="t">
            <a:spAutoFit/>
          </a:bodyPr>
          <a:lstStyle/>
          <a:p>
            <a:pPr algn="l">
              <a:lnSpc>
                <a:spcPts val="6723"/>
              </a:lnSpc>
            </a:pPr>
            <a:r>
              <a:rPr lang="en-US" sz="4802" spc="-230">
                <a:solidFill>
                  <a:srgbClr val="051D64"/>
                </a:solidFill>
                <a:latin typeface="Roboto Bold"/>
              </a:rPr>
              <a:t>(2) Yêu Cầu và Tính Năng Cốt Lõi</a:t>
            </a:r>
          </a:p>
        </p:txBody>
      </p:sp>
      <p:sp>
        <p:nvSpPr>
          <p:cNvPr id="21" name="TextBox 21"/>
          <p:cNvSpPr txBox="1"/>
          <p:nvPr/>
        </p:nvSpPr>
        <p:spPr>
          <a:xfrm>
            <a:off x="1420760" y="206358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Cho phép phân tích và lập hoạch dài hạn trên toàn quốc</a:t>
            </a:r>
          </a:p>
        </p:txBody>
      </p:sp>
      <p:sp>
        <p:nvSpPr>
          <p:cNvPr id="22" name="Freeform 22"/>
          <p:cNvSpPr/>
          <p:nvPr/>
        </p:nvSpPr>
        <p:spPr>
          <a:xfrm rot="-10800000" flipH="1" flipV="1">
            <a:off x="-2416746" y="-39188"/>
            <a:ext cx="3837275" cy="1432932"/>
          </a:xfrm>
          <a:custGeom>
            <a:avLst/>
            <a:gdLst/>
            <a:ahLst/>
            <a:cxnLst/>
            <a:rect l="l" t="t" r="r" b="b"/>
            <a:pathLst>
              <a:path w="3837275" h="1432932">
                <a:moveTo>
                  <a:pt x="3837275" y="1432932"/>
                </a:moveTo>
                <a:lnTo>
                  <a:pt x="0" y="1432932"/>
                </a:lnTo>
                <a:lnTo>
                  <a:pt x="0" y="0"/>
                </a:lnTo>
                <a:lnTo>
                  <a:pt x="3837275" y="0"/>
                </a:lnTo>
                <a:lnTo>
                  <a:pt x="3837275" y="1432932"/>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vi-VN"/>
          </a:p>
        </p:txBody>
      </p:sp>
      <p:grpSp>
        <p:nvGrpSpPr>
          <p:cNvPr id="23" name="Group 23"/>
          <p:cNvGrpSpPr/>
          <p:nvPr/>
        </p:nvGrpSpPr>
        <p:grpSpPr>
          <a:xfrm rot="-10800000">
            <a:off x="390515" y="-1728068"/>
            <a:ext cx="10288847" cy="1955768"/>
            <a:chOff x="0" y="0"/>
            <a:chExt cx="4327784" cy="822652"/>
          </a:xfrm>
        </p:grpSpPr>
        <p:sp>
          <p:nvSpPr>
            <p:cNvPr id="24" name="Freeform 24"/>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25" name="TextBox 25"/>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26" name="AutoShape 26"/>
          <p:cNvSpPr/>
          <p:nvPr/>
        </p:nvSpPr>
        <p:spPr>
          <a:xfrm flipH="1">
            <a:off x="1420760" y="333645"/>
            <a:ext cx="5081486" cy="35784"/>
          </a:xfrm>
          <a:prstGeom prst="line">
            <a:avLst/>
          </a:prstGeom>
          <a:ln w="66675" cap="flat">
            <a:solidFill>
              <a:srgbClr val="F9B680"/>
            </a:solidFill>
            <a:prstDash val="solid"/>
            <a:headEnd type="none" w="sm" len="sm"/>
            <a:tailEnd type="none" w="sm" len="sm"/>
          </a:ln>
        </p:spPr>
        <p:txBody>
          <a:bodyPr/>
          <a:lstStyle/>
          <a:p>
            <a:endParaRPr lang="vi-VN"/>
          </a:p>
        </p:txBody>
      </p:sp>
      <p:sp>
        <p:nvSpPr>
          <p:cNvPr id="28" name="TextBox 27">
            <a:extLst>
              <a:ext uri="{FF2B5EF4-FFF2-40B4-BE49-F238E27FC236}">
                <a16:creationId xmlns:a16="http://schemas.microsoft.com/office/drawing/2014/main" id="{F5541BC1-FB1C-9AAB-087E-A0F5EAD0AD62}"/>
              </a:ext>
            </a:extLst>
          </p:cNvPr>
          <p:cNvSpPr txBox="1"/>
          <p:nvPr/>
        </p:nvSpPr>
        <p:spPr>
          <a:xfrm>
            <a:off x="11185728" y="9599301"/>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9836" y="9599301"/>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9144000" y="3495798"/>
            <a:ext cx="7759816" cy="4466044"/>
          </a:xfrm>
          <a:prstGeom prst="rect">
            <a:avLst/>
          </a:prstGeom>
        </p:spPr>
        <p:txBody>
          <a:bodyPr lIns="0" tIns="0" rIns="0" bIns="0" rtlCol="0" anchor="t">
            <a:spAutoFit/>
          </a:bodyPr>
          <a:lstStyle/>
          <a:p>
            <a:pPr marL="625032" lvl="1" indent="-312516">
              <a:lnSpc>
                <a:spcPts val="4458"/>
              </a:lnSpc>
              <a:buFont typeface="Arial"/>
              <a:buChar char="•"/>
            </a:pPr>
            <a:r>
              <a:rPr lang="en-US" sz="2895" spc="110">
                <a:solidFill>
                  <a:srgbClr val="000000"/>
                </a:solidFill>
                <a:latin typeface="Lato Bold"/>
              </a:rPr>
              <a:t>Chia bài toán thành giai đoạn (nhu cầu-cung ứng). Tập trung giải quyết vấn đề nhu cầu và cung ứng hiệu quả.</a:t>
            </a:r>
          </a:p>
          <a:p>
            <a:pPr marL="625032" lvl="1" indent="-312516">
              <a:lnSpc>
                <a:spcPts val="4458"/>
              </a:lnSpc>
              <a:buFont typeface="Arial"/>
              <a:buChar char="•"/>
            </a:pPr>
            <a:r>
              <a:rPr lang="en-US" sz="2895" spc="110">
                <a:solidFill>
                  <a:srgbClr val="000000"/>
                </a:solidFill>
                <a:latin typeface="Lato Bold"/>
              </a:rPr>
              <a:t>Dự báo nhu cầu trong tương lai (theo kịch bản)</a:t>
            </a:r>
          </a:p>
          <a:p>
            <a:pPr marL="625032" lvl="1" indent="-312516">
              <a:lnSpc>
                <a:spcPts val="4458"/>
              </a:lnSpc>
              <a:buFont typeface="Arial"/>
              <a:buChar char="•"/>
            </a:pPr>
            <a:r>
              <a:rPr lang="en-US" sz="2895" spc="110">
                <a:solidFill>
                  <a:srgbClr val="000000"/>
                </a:solidFill>
                <a:latin typeface="Lato Bold"/>
              </a:rPr>
              <a:t>Xem xét từng phần của chuỗi cung ứng hydro: tài nguyên, sản xuất, lưu trữ, vận chuyển và sử dụng</a:t>
            </a:r>
          </a:p>
        </p:txBody>
      </p:sp>
      <p:sp>
        <p:nvSpPr>
          <p:cNvPr id="12" name="Freeform 12"/>
          <p:cNvSpPr/>
          <p:nvPr/>
        </p:nvSpPr>
        <p:spPr>
          <a:xfrm rot="-10800000">
            <a:off x="12138012" y="8504125"/>
            <a:ext cx="6874875" cy="2672608"/>
          </a:xfrm>
          <a:custGeom>
            <a:avLst/>
            <a:gdLst/>
            <a:ahLst/>
            <a:cxnLst/>
            <a:rect l="l" t="t" r="r" b="b"/>
            <a:pathLst>
              <a:path w="6874875" h="2672608">
                <a:moveTo>
                  <a:pt x="0" y="0"/>
                </a:moveTo>
                <a:lnTo>
                  <a:pt x="6874875" y="0"/>
                </a:lnTo>
                <a:lnTo>
                  <a:pt x="6874875" y="2672608"/>
                </a:lnTo>
                <a:lnTo>
                  <a:pt x="0" y="26726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13" name="Group 13"/>
          <p:cNvGrpSpPr/>
          <p:nvPr/>
        </p:nvGrpSpPr>
        <p:grpSpPr>
          <a:xfrm>
            <a:off x="9999266" y="9668383"/>
            <a:ext cx="4277493" cy="2401492"/>
            <a:chOff x="0" y="0"/>
            <a:chExt cx="812800" cy="456326"/>
          </a:xfrm>
        </p:grpSpPr>
        <p:sp>
          <p:nvSpPr>
            <p:cNvPr id="14" name="Freeform 14"/>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15" name="TextBox 15"/>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252317" y="923925"/>
            <a:ext cx="13477376" cy="834863"/>
          </a:xfrm>
          <a:prstGeom prst="rect">
            <a:avLst/>
          </a:prstGeom>
        </p:spPr>
        <p:txBody>
          <a:bodyPr lIns="0" tIns="0" rIns="0" bIns="0" rtlCol="0" anchor="t">
            <a:spAutoFit/>
          </a:bodyPr>
          <a:lstStyle/>
          <a:p>
            <a:pPr algn="l">
              <a:lnSpc>
                <a:spcPts val="6723"/>
              </a:lnSpc>
            </a:pPr>
            <a:r>
              <a:rPr lang="en-US" sz="4802" spc="-230">
                <a:solidFill>
                  <a:srgbClr val="051D64"/>
                </a:solidFill>
                <a:latin typeface="Roboto Bold"/>
              </a:rPr>
              <a:t>(2) Yêu Cầu và Tính Năng Cốt Lõi</a:t>
            </a:r>
          </a:p>
        </p:txBody>
      </p:sp>
      <p:sp>
        <p:nvSpPr>
          <p:cNvPr id="17" name="Freeform 17"/>
          <p:cNvSpPr/>
          <p:nvPr/>
        </p:nvSpPr>
        <p:spPr>
          <a:xfrm rot="-10800000" flipH="1" flipV="1">
            <a:off x="-2416746" y="-39188"/>
            <a:ext cx="3837275" cy="1432932"/>
          </a:xfrm>
          <a:custGeom>
            <a:avLst/>
            <a:gdLst/>
            <a:ahLst/>
            <a:cxnLst/>
            <a:rect l="l" t="t" r="r" b="b"/>
            <a:pathLst>
              <a:path w="3837275" h="1432932">
                <a:moveTo>
                  <a:pt x="3837275" y="1432932"/>
                </a:moveTo>
                <a:lnTo>
                  <a:pt x="0" y="1432932"/>
                </a:lnTo>
                <a:lnTo>
                  <a:pt x="0" y="0"/>
                </a:lnTo>
                <a:lnTo>
                  <a:pt x="3837275" y="0"/>
                </a:lnTo>
                <a:lnTo>
                  <a:pt x="3837275" y="1432932"/>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vi-VN"/>
          </a:p>
        </p:txBody>
      </p:sp>
      <p:grpSp>
        <p:nvGrpSpPr>
          <p:cNvPr id="18" name="Group 18"/>
          <p:cNvGrpSpPr/>
          <p:nvPr/>
        </p:nvGrpSpPr>
        <p:grpSpPr>
          <a:xfrm rot="-10800000">
            <a:off x="390515" y="-1728068"/>
            <a:ext cx="10288847" cy="1955768"/>
            <a:chOff x="0" y="0"/>
            <a:chExt cx="4327784" cy="822652"/>
          </a:xfrm>
        </p:grpSpPr>
        <p:sp>
          <p:nvSpPr>
            <p:cNvPr id="19" name="Freeform 19"/>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20" name="TextBox 20"/>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flipH="1">
            <a:off x="1420760" y="333645"/>
            <a:ext cx="5081486" cy="35784"/>
          </a:xfrm>
          <a:prstGeom prst="line">
            <a:avLst/>
          </a:prstGeom>
          <a:ln w="66675" cap="flat">
            <a:solidFill>
              <a:srgbClr val="F9B680"/>
            </a:solidFill>
            <a:prstDash val="solid"/>
            <a:headEnd type="none" w="sm" len="sm"/>
            <a:tailEnd type="none" w="sm" len="sm"/>
          </a:ln>
        </p:spPr>
        <p:txBody>
          <a:bodyPr/>
          <a:lstStyle/>
          <a:p>
            <a:endParaRPr lang="vi-VN"/>
          </a:p>
        </p:txBody>
      </p:sp>
      <p:grpSp>
        <p:nvGrpSpPr>
          <p:cNvPr id="22" name="Group 22"/>
          <p:cNvGrpSpPr/>
          <p:nvPr/>
        </p:nvGrpSpPr>
        <p:grpSpPr>
          <a:xfrm>
            <a:off x="749836" y="3266405"/>
            <a:ext cx="7903939" cy="6228959"/>
            <a:chOff x="0" y="0"/>
            <a:chExt cx="10538585" cy="8305278"/>
          </a:xfrm>
        </p:grpSpPr>
        <p:sp>
          <p:nvSpPr>
            <p:cNvPr id="23" name="Freeform 23"/>
            <p:cNvSpPr/>
            <p:nvPr/>
          </p:nvSpPr>
          <p:spPr>
            <a:xfrm>
              <a:off x="0" y="0"/>
              <a:ext cx="10538585" cy="3794865"/>
            </a:xfrm>
            <a:custGeom>
              <a:avLst/>
              <a:gdLst/>
              <a:ahLst/>
              <a:cxnLst/>
              <a:rect l="l" t="t" r="r" b="b"/>
              <a:pathLst>
                <a:path w="10538585" h="3794865">
                  <a:moveTo>
                    <a:pt x="0" y="0"/>
                  </a:moveTo>
                  <a:lnTo>
                    <a:pt x="10538585" y="0"/>
                  </a:lnTo>
                  <a:lnTo>
                    <a:pt x="10538585" y="3794865"/>
                  </a:lnTo>
                  <a:lnTo>
                    <a:pt x="0" y="3794865"/>
                  </a:lnTo>
                  <a:lnTo>
                    <a:pt x="0" y="0"/>
                  </a:lnTo>
                  <a:close/>
                </a:path>
              </a:pathLst>
            </a:custGeom>
            <a:blipFill>
              <a:blip r:embed="rId7"/>
              <a:stretch>
                <a:fillRect r="-94021"/>
              </a:stretch>
            </a:blipFill>
          </p:spPr>
          <p:txBody>
            <a:bodyPr/>
            <a:lstStyle/>
            <a:p>
              <a:endParaRPr lang="vi-VN"/>
            </a:p>
          </p:txBody>
        </p:sp>
        <p:sp>
          <p:nvSpPr>
            <p:cNvPr id="24" name="Freeform 24"/>
            <p:cNvSpPr/>
            <p:nvPr/>
          </p:nvSpPr>
          <p:spPr>
            <a:xfrm>
              <a:off x="0" y="1753561"/>
              <a:ext cx="523310" cy="2189422"/>
            </a:xfrm>
            <a:custGeom>
              <a:avLst/>
              <a:gdLst/>
              <a:ahLst/>
              <a:cxnLst/>
              <a:rect l="l" t="t" r="r" b="b"/>
              <a:pathLst>
                <a:path w="523310" h="2189422">
                  <a:moveTo>
                    <a:pt x="0" y="0"/>
                  </a:moveTo>
                  <a:lnTo>
                    <a:pt x="523310" y="0"/>
                  </a:lnTo>
                  <a:lnTo>
                    <a:pt x="523310" y="2189422"/>
                  </a:lnTo>
                  <a:lnTo>
                    <a:pt x="0" y="2189422"/>
                  </a:lnTo>
                  <a:lnTo>
                    <a:pt x="0" y="0"/>
                  </a:lnTo>
                  <a:close/>
                </a:path>
              </a:pathLst>
            </a:custGeom>
            <a:blipFill>
              <a:blip r:embed="rId8"/>
              <a:stretch>
                <a:fillRect t="-109533" b="-96612"/>
              </a:stretch>
            </a:blipFill>
          </p:spPr>
          <p:txBody>
            <a:bodyPr/>
            <a:lstStyle/>
            <a:p>
              <a:endParaRPr lang="vi-VN"/>
            </a:p>
          </p:txBody>
        </p:sp>
        <p:sp>
          <p:nvSpPr>
            <p:cNvPr id="25" name="Freeform 25"/>
            <p:cNvSpPr/>
            <p:nvPr/>
          </p:nvSpPr>
          <p:spPr>
            <a:xfrm>
              <a:off x="778594" y="1160370"/>
              <a:ext cx="9443002" cy="2870031"/>
            </a:xfrm>
            <a:custGeom>
              <a:avLst/>
              <a:gdLst/>
              <a:ahLst/>
              <a:cxnLst/>
              <a:rect l="l" t="t" r="r" b="b"/>
              <a:pathLst>
                <a:path w="9443002" h="2870031">
                  <a:moveTo>
                    <a:pt x="0" y="0"/>
                  </a:moveTo>
                  <a:lnTo>
                    <a:pt x="9443003" y="0"/>
                  </a:lnTo>
                  <a:lnTo>
                    <a:pt x="9443003" y="2870031"/>
                  </a:lnTo>
                  <a:lnTo>
                    <a:pt x="0" y="2870031"/>
                  </a:lnTo>
                  <a:lnTo>
                    <a:pt x="0" y="0"/>
                  </a:lnTo>
                  <a:close/>
                </a:path>
              </a:pathLst>
            </a:custGeom>
            <a:blipFill>
              <a:blip r:embed="rId9"/>
              <a:stretch>
                <a:fillRect/>
              </a:stretch>
            </a:blipFill>
          </p:spPr>
          <p:txBody>
            <a:bodyPr/>
            <a:lstStyle/>
            <a:p>
              <a:endParaRPr lang="vi-VN"/>
            </a:p>
          </p:txBody>
        </p:sp>
        <p:sp>
          <p:nvSpPr>
            <p:cNvPr id="26" name="Freeform 26"/>
            <p:cNvSpPr/>
            <p:nvPr/>
          </p:nvSpPr>
          <p:spPr>
            <a:xfrm>
              <a:off x="0" y="4168985"/>
              <a:ext cx="10538585" cy="4050201"/>
            </a:xfrm>
            <a:custGeom>
              <a:avLst/>
              <a:gdLst/>
              <a:ahLst/>
              <a:cxnLst/>
              <a:rect l="l" t="t" r="r" b="b"/>
              <a:pathLst>
                <a:path w="10538585" h="4050201">
                  <a:moveTo>
                    <a:pt x="0" y="0"/>
                  </a:moveTo>
                  <a:lnTo>
                    <a:pt x="10538585" y="0"/>
                  </a:lnTo>
                  <a:lnTo>
                    <a:pt x="10538585" y="4050201"/>
                  </a:lnTo>
                  <a:lnTo>
                    <a:pt x="0" y="4050201"/>
                  </a:lnTo>
                  <a:lnTo>
                    <a:pt x="0" y="0"/>
                  </a:lnTo>
                  <a:close/>
                </a:path>
              </a:pathLst>
            </a:custGeom>
            <a:blipFill>
              <a:blip r:embed="rId7"/>
              <a:stretch>
                <a:fillRect l="-107076"/>
              </a:stretch>
            </a:blipFill>
          </p:spPr>
          <p:txBody>
            <a:bodyPr/>
            <a:lstStyle/>
            <a:p>
              <a:endParaRPr lang="vi-VN"/>
            </a:p>
          </p:txBody>
        </p:sp>
        <p:sp>
          <p:nvSpPr>
            <p:cNvPr id="27" name="Freeform 27"/>
            <p:cNvSpPr/>
            <p:nvPr/>
          </p:nvSpPr>
          <p:spPr>
            <a:xfrm>
              <a:off x="216019" y="5328952"/>
              <a:ext cx="9372407" cy="2976326"/>
            </a:xfrm>
            <a:custGeom>
              <a:avLst/>
              <a:gdLst/>
              <a:ahLst/>
              <a:cxnLst/>
              <a:rect l="l" t="t" r="r" b="b"/>
              <a:pathLst>
                <a:path w="9372407" h="2976326">
                  <a:moveTo>
                    <a:pt x="0" y="0"/>
                  </a:moveTo>
                  <a:lnTo>
                    <a:pt x="9372407" y="0"/>
                  </a:lnTo>
                  <a:lnTo>
                    <a:pt x="9372407" y="2976326"/>
                  </a:lnTo>
                  <a:lnTo>
                    <a:pt x="0" y="2976326"/>
                  </a:lnTo>
                  <a:lnTo>
                    <a:pt x="0" y="0"/>
                  </a:lnTo>
                  <a:close/>
                </a:path>
              </a:pathLst>
            </a:custGeom>
            <a:blipFill>
              <a:blip r:embed="rId10"/>
              <a:stretch>
                <a:fillRect b="-303"/>
              </a:stretch>
            </a:blipFill>
          </p:spPr>
          <p:txBody>
            <a:bodyPr/>
            <a:lstStyle/>
            <a:p>
              <a:endParaRPr lang="vi-VN"/>
            </a:p>
          </p:txBody>
        </p:sp>
        <p:sp>
          <p:nvSpPr>
            <p:cNvPr id="28" name="Freeform 28"/>
            <p:cNvSpPr/>
            <p:nvPr/>
          </p:nvSpPr>
          <p:spPr>
            <a:xfrm rot="5400000">
              <a:off x="8407407" y="5993941"/>
              <a:ext cx="2362039" cy="1032062"/>
            </a:xfrm>
            <a:custGeom>
              <a:avLst/>
              <a:gdLst/>
              <a:ahLst/>
              <a:cxnLst/>
              <a:rect l="l" t="t" r="r" b="b"/>
              <a:pathLst>
                <a:path w="2362039" h="1032062">
                  <a:moveTo>
                    <a:pt x="0" y="0"/>
                  </a:moveTo>
                  <a:lnTo>
                    <a:pt x="2362039" y="0"/>
                  </a:lnTo>
                  <a:lnTo>
                    <a:pt x="2362039" y="1032062"/>
                  </a:lnTo>
                  <a:lnTo>
                    <a:pt x="0" y="1032062"/>
                  </a:lnTo>
                  <a:lnTo>
                    <a:pt x="0" y="0"/>
                  </a:lnTo>
                  <a:close/>
                </a:path>
              </a:pathLst>
            </a:custGeom>
            <a:blipFill>
              <a:blip r:embed="rId11"/>
              <a:stretch>
                <a:fillRect/>
              </a:stretch>
            </a:blipFill>
          </p:spPr>
          <p:txBody>
            <a:bodyPr/>
            <a:lstStyle/>
            <a:p>
              <a:endParaRPr lang="vi-VN"/>
            </a:p>
          </p:txBody>
        </p:sp>
      </p:grpSp>
      <p:sp>
        <p:nvSpPr>
          <p:cNvPr id="29" name="TextBox 29"/>
          <p:cNvSpPr txBox="1"/>
          <p:nvPr/>
        </p:nvSpPr>
        <p:spPr>
          <a:xfrm>
            <a:off x="1420529" y="206358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Vị trí đặt HRS phải phản ánh cả hai khía cạnh cung - cầu:</a:t>
            </a:r>
          </a:p>
        </p:txBody>
      </p:sp>
      <p:sp>
        <p:nvSpPr>
          <p:cNvPr id="32" name="TextBox 31">
            <a:extLst>
              <a:ext uri="{FF2B5EF4-FFF2-40B4-BE49-F238E27FC236}">
                <a16:creationId xmlns:a16="http://schemas.microsoft.com/office/drawing/2014/main" id="{31C76719-BD60-2165-0532-2F2DFD8D522E}"/>
              </a:ext>
            </a:extLst>
          </p:cNvPr>
          <p:cNvSpPr txBox="1"/>
          <p:nvPr/>
        </p:nvSpPr>
        <p:spPr>
          <a:xfrm>
            <a:off x="11185728" y="9599301"/>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9836" y="9599301"/>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9367860" y="2909428"/>
            <a:ext cx="7891440" cy="6713944"/>
          </a:xfrm>
          <a:prstGeom prst="rect">
            <a:avLst/>
          </a:prstGeom>
        </p:spPr>
        <p:txBody>
          <a:bodyPr lIns="0" tIns="0" rIns="0" bIns="0" rtlCol="0" anchor="t">
            <a:spAutoFit/>
          </a:bodyPr>
          <a:lstStyle/>
          <a:p>
            <a:pPr>
              <a:lnSpc>
                <a:spcPts val="4458"/>
              </a:lnSpc>
            </a:pPr>
            <a:r>
              <a:rPr lang="en-US" sz="2895" spc="110">
                <a:solidFill>
                  <a:srgbClr val="000000"/>
                </a:solidFill>
                <a:latin typeface="Lato Bold"/>
              </a:rPr>
              <a:t>Nhận vào DSS những biến số thực tế thì phản ánh điều kiện nội địa:</a:t>
            </a:r>
          </a:p>
          <a:p>
            <a:pPr marL="625032" lvl="1" indent="-312516">
              <a:lnSpc>
                <a:spcPts val="4458"/>
              </a:lnSpc>
              <a:buFont typeface="Arial"/>
              <a:buChar char="•"/>
            </a:pPr>
            <a:r>
              <a:rPr lang="en-US" sz="2895" spc="110">
                <a:solidFill>
                  <a:srgbClr val="000000"/>
                </a:solidFill>
                <a:latin typeface="Lato Bold"/>
              </a:rPr>
              <a:t>Nhu cầu, vùng nghiên cứu, chuỗi cung ứng</a:t>
            </a:r>
          </a:p>
          <a:p>
            <a:pPr marL="1250064" lvl="2" indent="-416688">
              <a:lnSpc>
                <a:spcPts val="4458"/>
              </a:lnSpc>
              <a:buFont typeface="Arial"/>
              <a:buChar char="⚬"/>
            </a:pPr>
            <a:r>
              <a:rPr lang="en-US" sz="2895" spc="110">
                <a:solidFill>
                  <a:srgbClr val="000000"/>
                </a:solidFill>
                <a:latin typeface="Lato Bold"/>
              </a:rPr>
              <a:t>HRS: Địa điểm có nhu cầu nguyên liệu, khu vực muốn xây dựng HRS</a:t>
            </a:r>
          </a:p>
          <a:p>
            <a:pPr marL="1250064" lvl="2" indent="-416688">
              <a:lnSpc>
                <a:spcPts val="4458"/>
              </a:lnSpc>
              <a:buFont typeface="Arial"/>
              <a:buChar char="⚬"/>
            </a:pPr>
            <a:r>
              <a:rPr lang="en-US" sz="2895" spc="110">
                <a:solidFill>
                  <a:srgbClr val="000000"/>
                </a:solidFill>
                <a:latin typeface="Lato Bold"/>
              </a:rPr>
              <a:t>HSC: Công nghệ sản xuất, lưu trữ, vận chuyển Hydro</a:t>
            </a:r>
          </a:p>
          <a:p>
            <a:pPr marL="625032" lvl="1" indent="-312516">
              <a:lnSpc>
                <a:spcPts val="4458"/>
              </a:lnSpc>
              <a:buFont typeface="Arial"/>
              <a:buChar char="•"/>
            </a:pPr>
            <a:r>
              <a:rPr lang="en-US" sz="2895" spc="110">
                <a:solidFill>
                  <a:srgbClr val="000000"/>
                </a:solidFill>
                <a:latin typeface="Lato Bold"/>
              </a:rPr>
              <a:t>Thời gian, giai đoạn công nghệ Hydro sẽ được sử dụng, phát triển</a:t>
            </a:r>
          </a:p>
          <a:p>
            <a:pPr marL="625032" lvl="1" indent="-312516">
              <a:lnSpc>
                <a:spcPts val="4458"/>
              </a:lnSpc>
              <a:buFont typeface="Arial"/>
              <a:buChar char="•"/>
            </a:pPr>
            <a:r>
              <a:rPr lang="en-US" sz="2895" spc="110">
                <a:solidFill>
                  <a:srgbClr val="000000"/>
                </a:solidFill>
                <a:latin typeface="Lato Bold"/>
              </a:rPr>
              <a:t>Chính sách phát triển của địa phương</a:t>
            </a:r>
          </a:p>
          <a:p>
            <a:pPr>
              <a:lnSpc>
                <a:spcPts val="4458"/>
              </a:lnSpc>
            </a:pPr>
            <a:endParaRPr lang="en-US" sz="2895" spc="110">
              <a:solidFill>
                <a:srgbClr val="000000"/>
              </a:solidFill>
              <a:latin typeface="Lato Bold"/>
            </a:endParaRPr>
          </a:p>
        </p:txBody>
      </p:sp>
      <p:sp>
        <p:nvSpPr>
          <p:cNvPr id="12" name="Freeform 12"/>
          <p:cNvSpPr/>
          <p:nvPr/>
        </p:nvSpPr>
        <p:spPr>
          <a:xfrm rot="-10800000">
            <a:off x="12138012" y="8504125"/>
            <a:ext cx="6874875" cy="2672608"/>
          </a:xfrm>
          <a:custGeom>
            <a:avLst/>
            <a:gdLst/>
            <a:ahLst/>
            <a:cxnLst/>
            <a:rect l="l" t="t" r="r" b="b"/>
            <a:pathLst>
              <a:path w="6874875" h="2672608">
                <a:moveTo>
                  <a:pt x="0" y="0"/>
                </a:moveTo>
                <a:lnTo>
                  <a:pt x="6874875" y="0"/>
                </a:lnTo>
                <a:lnTo>
                  <a:pt x="6874875" y="2672608"/>
                </a:lnTo>
                <a:lnTo>
                  <a:pt x="0" y="26726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13" name="Group 13"/>
          <p:cNvGrpSpPr/>
          <p:nvPr/>
        </p:nvGrpSpPr>
        <p:grpSpPr>
          <a:xfrm>
            <a:off x="9999266" y="9668383"/>
            <a:ext cx="4277493" cy="2401492"/>
            <a:chOff x="0" y="0"/>
            <a:chExt cx="812800" cy="456326"/>
          </a:xfrm>
        </p:grpSpPr>
        <p:sp>
          <p:nvSpPr>
            <p:cNvPr id="14" name="Freeform 14"/>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15" name="TextBox 15"/>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252317" y="923925"/>
            <a:ext cx="13477376" cy="834863"/>
          </a:xfrm>
          <a:prstGeom prst="rect">
            <a:avLst/>
          </a:prstGeom>
        </p:spPr>
        <p:txBody>
          <a:bodyPr lIns="0" tIns="0" rIns="0" bIns="0" rtlCol="0" anchor="t">
            <a:spAutoFit/>
          </a:bodyPr>
          <a:lstStyle/>
          <a:p>
            <a:pPr algn="l">
              <a:lnSpc>
                <a:spcPts val="6723"/>
              </a:lnSpc>
            </a:pPr>
            <a:r>
              <a:rPr lang="en-US" sz="4802" spc="-230">
                <a:solidFill>
                  <a:srgbClr val="051D64"/>
                </a:solidFill>
                <a:latin typeface="Roboto Bold"/>
              </a:rPr>
              <a:t>(2) Yêu Cầu và Tính Năng Cốt Lõi</a:t>
            </a:r>
          </a:p>
        </p:txBody>
      </p:sp>
      <p:sp>
        <p:nvSpPr>
          <p:cNvPr id="17" name="Freeform 17"/>
          <p:cNvSpPr/>
          <p:nvPr/>
        </p:nvSpPr>
        <p:spPr>
          <a:xfrm rot="-10800000" flipH="1" flipV="1">
            <a:off x="-2416746" y="-39188"/>
            <a:ext cx="3837275" cy="1432932"/>
          </a:xfrm>
          <a:custGeom>
            <a:avLst/>
            <a:gdLst/>
            <a:ahLst/>
            <a:cxnLst/>
            <a:rect l="l" t="t" r="r" b="b"/>
            <a:pathLst>
              <a:path w="3837275" h="1432932">
                <a:moveTo>
                  <a:pt x="3837275" y="1432932"/>
                </a:moveTo>
                <a:lnTo>
                  <a:pt x="0" y="1432932"/>
                </a:lnTo>
                <a:lnTo>
                  <a:pt x="0" y="0"/>
                </a:lnTo>
                <a:lnTo>
                  <a:pt x="3837275" y="0"/>
                </a:lnTo>
                <a:lnTo>
                  <a:pt x="3837275" y="1432932"/>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vi-VN"/>
          </a:p>
        </p:txBody>
      </p:sp>
      <p:grpSp>
        <p:nvGrpSpPr>
          <p:cNvPr id="18" name="Group 18"/>
          <p:cNvGrpSpPr/>
          <p:nvPr/>
        </p:nvGrpSpPr>
        <p:grpSpPr>
          <a:xfrm rot="-10800000">
            <a:off x="390515" y="-1728068"/>
            <a:ext cx="10288847" cy="1955768"/>
            <a:chOff x="0" y="0"/>
            <a:chExt cx="4327784" cy="822652"/>
          </a:xfrm>
        </p:grpSpPr>
        <p:sp>
          <p:nvSpPr>
            <p:cNvPr id="19" name="Freeform 19"/>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20" name="TextBox 20"/>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flipH="1">
            <a:off x="1420760" y="333645"/>
            <a:ext cx="5081486" cy="35784"/>
          </a:xfrm>
          <a:prstGeom prst="line">
            <a:avLst/>
          </a:prstGeom>
          <a:ln w="66675" cap="flat">
            <a:solidFill>
              <a:srgbClr val="F9B680"/>
            </a:solidFill>
            <a:prstDash val="solid"/>
            <a:headEnd type="none" w="sm" len="sm"/>
            <a:tailEnd type="none" w="sm" len="sm"/>
          </a:ln>
        </p:spPr>
        <p:txBody>
          <a:bodyPr/>
          <a:lstStyle/>
          <a:p>
            <a:endParaRPr lang="vi-VN"/>
          </a:p>
        </p:txBody>
      </p:sp>
      <p:grpSp>
        <p:nvGrpSpPr>
          <p:cNvPr id="22" name="Group 22"/>
          <p:cNvGrpSpPr/>
          <p:nvPr/>
        </p:nvGrpSpPr>
        <p:grpSpPr>
          <a:xfrm>
            <a:off x="749836" y="3004678"/>
            <a:ext cx="7903939" cy="7076879"/>
            <a:chOff x="0" y="0"/>
            <a:chExt cx="10538585" cy="9435838"/>
          </a:xfrm>
        </p:grpSpPr>
        <p:sp>
          <p:nvSpPr>
            <p:cNvPr id="23" name="Freeform 23"/>
            <p:cNvSpPr/>
            <p:nvPr/>
          </p:nvSpPr>
          <p:spPr>
            <a:xfrm>
              <a:off x="0" y="0"/>
              <a:ext cx="10538585" cy="3794865"/>
            </a:xfrm>
            <a:custGeom>
              <a:avLst/>
              <a:gdLst/>
              <a:ahLst/>
              <a:cxnLst/>
              <a:rect l="l" t="t" r="r" b="b"/>
              <a:pathLst>
                <a:path w="10538585" h="3794865">
                  <a:moveTo>
                    <a:pt x="0" y="0"/>
                  </a:moveTo>
                  <a:lnTo>
                    <a:pt x="10538585" y="0"/>
                  </a:lnTo>
                  <a:lnTo>
                    <a:pt x="10538585" y="3794865"/>
                  </a:lnTo>
                  <a:lnTo>
                    <a:pt x="0" y="3794865"/>
                  </a:lnTo>
                  <a:lnTo>
                    <a:pt x="0" y="0"/>
                  </a:lnTo>
                  <a:close/>
                </a:path>
              </a:pathLst>
            </a:custGeom>
            <a:blipFill>
              <a:blip r:embed="rId7"/>
              <a:stretch>
                <a:fillRect r="-94021"/>
              </a:stretch>
            </a:blipFill>
          </p:spPr>
          <p:txBody>
            <a:bodyPr/>
            <a:lstStyle/>
            <a:p>
              <a:endParaRPr lang="vi-VN"/>
            </a:p>
          </p:txBody>
        </p:sp>
        <p:sp>
          <p:nvSpPr>
            <p:cNvPr id="24" name="Freeform 24"/>
            <p:cNvSpPr/>
            <p:nvPr/>
          </p:nvSpPr>
          <p:spPr>
            <a:xfrm>
              <a:off x="0" y="1929747"/>
              <a:ext cx="523310" cy="2182010"/>
            </a:xfrm>
            <a:custGeom>
              <a:avLst/>
              <a:gdLst/>
              <a:ahLst/>
              <a:cxnLst/>
              <a:rect l="l" t="t" r="r" b="b"/>
              <a:pathLst>
                <a:path w="523310" h="2182010">
                  <a:moveTo>
                    <a:pt x="0" y="0"/>
                  </a:moveTo>
                  <a:lnTo>
                    <a:pt x="523310" y="0"/>
                  </a:lnTo>
                  <a:lnTo>
                    <a:pt x="523310" y="2182009"/>
                  </a:lnTo>
                  <a:lnTo>
                    <a:pt x="0" y="2182009"/>
                  </a:lnTo>
                  <a:lnTo>
                    <a:pt x="0" y="0"/>
                  </a:lnTo>
                  <a:close/>
                </a:path>
              </a:pathLst>
            </a:custGeom>
            <a:blipFill>
              <a:blip r:embed="rId8"/>
              <a:stretch>
                <a:fillRect t="-109905" b="-97279"/>
              </a:stretch>
            </a:blipFill>
          </p:spPr>
          <p:txBody>
            <a:bodyPr/>
            <a:lstStyle/>
            <a:p>
              <a:endParaRPr lang="vi-VN"/>
            </a:p>
          </p:txBody>
        </p:sp>
        <p:sp>
          <p:nvSpPr>
            <p:cNvPr id="25" name="Freeform 25"/>
            <p:cNvSpPr/>
            <p:nvPr/>
          </p:nvSpPr>
          <p:spPr>
            <a:xfrm>
              <a:off x="669975" y="1114071"/>
              <a:ext cx="9610842" cy="3315185"/>
            </a:xfrm>
            <a:custGeom>
              <a:avLst/>
              <a:gdLst/>
              <a:ahLst/>
              <a:cxnLst/>
              <a:rect l="l" t="t" r="r" b="b"/>
              <a:pathLst>
                <a:path w="9610842" h="3315185">
                  <a:moveTo>
                    <a:pt x="0" y="0"/>
                  </a:moveTo>
                  <a:lnTo>
                    <a:pt x="9610842" y="0"/>
                  </a:lnTo>
                  <a:lnTo>
                    <a:pt x="9610842" y="3315185"/>
                  </a:lnTo>
                  <a:lnTo>
                    <a:pt x="0" y="3315185"/>
                  </a:lnTo>
                  <a:lnTo>
                    <a:pt x="0" y="0"/>
                  </a:lnTo>
                  <a:close/>
                </a:path>
              </a:pathLst>
            </a:custGeom>
            <a:blipFill>
              <a:blip r:embed="rId9"/>
              <a:stretch>
                <a:fillRect b="-34802"/>
              </a:stretch>
            </a:blipFill>
          </p:spPr>
          <p:txBody>
            <a:bodyPr/>
            <a:lstStyle/>
            <a:p>
              <a:endParaRPr lang="vi-VN"/>
            </a:p>
          </p:txBody>
        </p:sp>
        <p:sp>
          <p:nvSpPr>
            <p:cNvPr id="26" name="Freeform 26"/>
            <p:cNvSpPr/>
            <p:nvPr/>
          </p:nvSpPr>
          <p:spPr>
            <a:xfrm>
              <a:off x="1109210" y="1705426"/>
              <a:ext cx="2842821" cy="2306706"/>
            </a:xfrm>
            <a:custGeom>
              <a:avLst/>
              <a:gdLst/>
              <a:ahLst/>
              <a:cxnLst/>
              <a:rect l="l" t="t" r="r" b="b"/>
              <a:pathLst>
                <a:path w="2842821" h="2306706">
                  <a:moveTo>
                    <a:pt x="0" y="0"/>
                  </a:moveTo>
                  <a:lnTo>
                    <a:pt x="2842821" y="0"/>
                  </a:lnTo>
                  <a:lnTo>
                    <a:pt x="2842821" y="2306706"/>
                  </a:lnTo>
                  <a:lnTo>
                    <a:pt x="0" y="2306706"/>
                  </a:lnTo>
                  <a:lnTo>
                    <a:pt x="0" y="0"/>
                  </a:lnTo>
                  <a:close/>
                </a:path>
              </a:pathLst>
            </a:custGeom>
            <a:blipFill>
              <a:blip r:embed="rId10"/>
              <a:stretch>
                <a:fillRect/>
              </a:stretch>
            </a:blipFill>
          </p:spPr>
          <p:txBody>
            <a:bodyPr/>
            <a:lstStyle/>
            <a:p>
              <a:endParaRPr lang="vi-VN"/>
            </a:p>
          </p:txBody>
        </p:sp>
        <p:sp>
          <p:nvSpPr>
            <p:cNvPr id="27" name="Freeform 27"/>
            <p:cNvSpPr/>
            <p:nvPr/>
          </p:nvSpPr>
          <p:spPr>
            <a:xfrm>
              <a:off x="0" y="4268747"/>
              <a:ext cx="10419193" cy="4050201"/>
            </a:xfrm>
            <a:custGeom>
              <a:avLst/>
              <a:gdLst/>
              <a:ahLst/>
              <a:cxnLst/>
              <a:rect l="l" t="t" r="r" b="b"/>
              <a:pathLst>
                <a:path w="10419193" h="4050201">
                  <a:moveTo>
                    <a:pt x="0" y="0"/>
                  </a:moveTo>
                  <a:lnTo>
                    <a:pt x="10419193" y="0"/>
                  </a:lnTo>
                  <a:lnTo>
                    <a:pt x="10419193" y="4050202"/>
                  </a:lnTo>
                  <a:lnTo>
                    <a:pt x="0" y="4050202"/>
                  </a:lnTo>
                  <a:lnTo>
                    <a:pt x="0" y="0"/>
                  </a:lnTo>
                  <a:close/>
                </a:path>
              </a:pathLst>
            </a:custGeom>
            <a:blipFill>
              <a:blip r:embed="rId7"/>
              <a:stretch>
                <a:fillRect l="-108303" r="-1145"/>
              </a:stretch>
            </a:blipFill>
          </p:spPr>
          <p:txBody>
            <a:bodyPr/>
            <a:lstStyle/>
            <a:p>
              <a:endParaRPr lang="vi-VN"/>
            </a:p>
          </p:txBody>
        </p:sp>
        <p:sp>
          <p:nvSpPr>
            <p:cNvPr id="28" name="Freeform 28"/>
            <p:cNvSpPr/>
            <p:nvPr/>
          </p:nvSpPr>
          <p:spPr>
            <a:xfrm>
              <a:off x="102255" y="5484723"/>
              <a:ext cx="5373140" cy="3951115"/>
            </a:xfrm>
            <a:custGeom>
              <a:avLst/>
              <a:gdLst/>
              <a:ahLst/>
              <a:cxnLst/>
              <a:rect l="l" t="t" r="r" b="b"/>
              <a:pathLst>
                <a:path w="5373140" h="3951115">
                  <a:moveTo>
                    <a:pt x="0" y="0"/>
                  </a:moveTo>
                  <a:lnTo>
                    <a:pt x="5373141" y="0"/>
                  </a:lnTo>
                  <a:lnTo>
                    <a:pt x="5373141" y="3951115"/>
                  </a:lnTo>
                  <a:lnTo>
                    <a:pt x="0" y="3951115"/>
                  </a:lnTo>
                  <a:lnTo>
                    <a:pt x="0" y="0"/>
                  </a:lnTo>
                  <a:close/>
                </a:path>
              </a:pathLst>
            </a:custGeom>
            <a:blipFill>
              <a:blip r:embed="rId11"/>
              <a:stretch>
                <a:fillRect r="-58142"/>
              </a:stretch>
            </a:blipFill>
          </p:spPr>
          <p:txBody>
            <a:bodyPr/>
            <a:lstStyle/>
            <a:p>
              <a:endParaRPr lang="vi-VN"/>
            </a:p>
          </p:txBody>
        </p:sp>
        <p:sp>
          <p:nvSpPr>
            <p:cNvPr id="29" name="Freeform 29"/>
            <p:cNvSpPr/>
            <p:nvPr/>
          </p:nvSpPr>
          <p:spPr>
            <a:xfrm>
              <a:off x="5475396" y="5484723"/>
              <a:ext cx="3484181" cy="3776696"/>
            </a:xfrm>
            <a:custGeom>
              <a:avLst/>
              <a:gdLst/>
              <a:ahLst/>
              <a:cxnLst/>
              <a:rect l="l" t="t" r="r" b="b"/>
              <a:pathLst>
                <a:path w="3484181" h="3776696">
                  <a:moveTo>
                    <a:pt x="0" y="0"/>
                  </a:moveTo>
                  <a:lnTo>
                    <a:pt x="3484180" y="0"/>
                  </a:lnTo>
                  <a:lnTo>
                    <a:pt x="3484180" y="3776696"/>
                  </a:lnTo>
                  <a:lnTo>
                    <a:pt x="0" y="3776696"/>
                  </a:lnTo>
                  <a:lnTo>
                    <a:pt x="0" y="0"/>
                  </a:lnTo>
                  <a:close/>
                </a:path>
              </a:pathLst>
            </a:custGeom>
            <a:blipFill>
              <a:blip r:embed="rId12"/>
              <a:stretch>
                <a:fillRect/>
              </a:stretch>
            </a:blipFill>
          </p:spPr>
          <p:txBody>
            <a:bodyPr/>
            <a:lstStyle/>
            <a:p>
              <a:endParaRPr lang="vi-VN"/>
            </a:p>
          </p:txBody>
        </p:sp>
        <p:sp>
          <p:nvSpPr>
            <p:cNvPr id="30" name="Freeform 30"/>
            <p:cNvSpPr/>
            <p:nvPr/>
          </p:nvSpPr>
          <p:spPr>
            <a:xfrm rot="5400000">
              <a:off x="8161653" y="6282647"/>
              <a:ext cx="2834225" cy="1238378"/>
            </a:xfrm>
            <a:custGeom>
              <a:avLst/>
              <a:gdLst/>
              <a:ahLst/>
              <a:cxnLst/>
              <a:rect l="l" t="t" r="r" b="b"/>
              <a:pathLst>
                <a:path w="2834225" h="1238378">
                  <a:moveTo>
                    <a:pt x="0" y="0"/>
                  </a:moveTo>
                  <a:lnTo>
                    <a:pt x="2834225" y="0"/>
                  </a:lnTo>
                  <a:lnTo>
                    <a:pt x="2834225" y="1238378"/>
                  </a:lnTo>
                  <a:lnTo>
                    <a:pt x="0" y="1238378"/>
                  </a:lnTo>
                  <a:lnTo>
                    <a:pt x="0" y="0"/>
                  </a:lnTo>
                  <a:close/>
                </a:path>
              </a:pathLst>
            </a:custGeom>
            <a:blipFill>
              <a:blip r:embed="rId13"/>
              <a:stretch>
                <a:fillRect/>
              </a:stretch>
            </a:blipFill>
          </p:spPr>
          <p:txBody>
            <a:bodyPr/>
            <a:lstStyle/>
            <a:p>
              <a:endParaRPr lang="vi-VN"/>
            </a:p>
          </p:txBody>
        </p:sp>
      </p:grpSp>
      <p:sp>
        <p:nvSpPr>
          <p:cNvPr id="31" name="TextBox 31"/>
          <p:cNvSpPr txBox="1"/>
          <p:nvPr/>
        </p:nvSpPr>
        <p:spPr>
          <a:xfrm>
            <a:off x="1993273" y="1901267"/>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Phản ánh điều kiện nội địa</a:t>
            </a:r>
          </a:p>
        </p:txBody>
      </p:sp>
      <p:sp>
        <p:nvSpPr>
          <p:cNvPr id="33" name="TextBox 32">
            <a:extLst>
              <a:ext uri="{FF2B5EF4-FFF2-40B4-BE49-F238E27FC236}">
                <a16:creationId xmlns:a16="http://schemas.microsoft.com/office/drawing/2014/main" id="{D14AD0A3-704F-E657-A301-48E274DEA66D}"/>
              </a:ext>
            </a:extLst>
          </p:cNvPr>
          <p:cNvSpPr txBox="1"/>
          <p:nvPr/>
        </p:nvSpPr>
        <p:spPr>
          <a:xfrm>
            <a:off x="11185728" y="9599301"/>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9836" y="9599301"/>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grpSp>
        <p:nvGrpSpPr>
          <p:cNvPr id="11" name="Group 11"/>
          <p:cNvGrpSpPr/>
          <p:nvPr/>
        </p:nvGrpSpPr>
        <p:grpSpPr>
          <a:xfrm>
            <a:off x="749836" y="3266405"/>
            <a:ext cx="7903939" cy="2846149"/>
            <a:chOff x="0" y="0"/>
            <a:chExt cx="10538585" cy="3794865"/>
          </a:xfrm>
        </p:grpSpPr>
        <p:sp>
          <p:nvSpPr>
            <p:cNvPr id="12" name="Freeform 12"/>
            <p:cNvSpPr/>
            <p:nvPr/>
          </p:nvSpPr>
          <p:spPr>
            <a:xfrm>
              <a:off x="0" y="0"/>
              <a:ext cx="10538585" cy="3794865"/>
            </a:xfrm>
            <a:custGeom>
              <a:avLst/>
              <a:gdLst/>
              <a:ahLst/>
              <a:cxnLst/>
              <a:rect l="l" t="t" r="r" b="b"/>
              <a:pathLst>
                <a:path w="10538585" h="3794865">
                  <a:moveTo>
                    <a:pt x="0" y="0"/>
                  </a:moveTo>
                  <a:lnTo>
                    <a:pt x="10538585" y="0"/>
                  </a:lnTo>
                  <a:lnTo>
                    <a:pt x="10538585" y="3794865"/>
                  </a:lnTo>
                  <a:lnTo>
                    <a:pt x="0" y="3794865"/>
                  </a:lnTo>
                  <a:lnTo>
                    <a:pt x="0" y="0"/>
                  </a:lnTo>
                  <a:close/>
                </a:path>
              </a:pathLst>
            </a:custGeom>
            <a:blipFill>
              <a:blip r:embed="rId2"/>
              <a:stretch>
                <a:fillRect r="-94021"/>
              </a:stretch>
            </a:blipFill>
          </p:spPr>
          <p:txBody>
            <a:bodyPr/>
            <a:lstStyle/>
            <a:p>
              <a:endParaRPr lang="vi-VN"/>
            </a:p>
          </p:txBody>
        </p:sp>
        <p:sp>
          <p:nvSpPr>
            <p:cNvPr id="13" name="Freeform 13"/>
            <p:cNvSpPr/>
            <p:nvPr/>
          </p:nvSpPr>
          <p:spPr>
            <a:xfrm>
              <a:off x="0" y="1486269"/>
              <a:ext cx="523310" cy="2041304"/>
            </a:xfrm>
            <a:custGeom>
              <a:avLst/>
              <a:gdLst/>
              <a:ahLst/>
              <a:cxnLst/>
              <a:rect l="l" t="t" r="r" b="b"/>
              <a:pathLst>
                <a:path w="523310" h="2041304">
                  <a:moveTo>
                    <a:pt x="0" y="0"/>
                  </a:moveTo>
                  <a:lnTo>
                    <a:pt x="523310" y="0"/>
                  </a:lnTo>
                  <a:lnTo>
                    <a:pt x="523310" y="2041305"/>
                  </a:lnTo>
                  <a:lnTo>
                    <a:pt x="0" y="2041305"/>
                  </a:lnTo>
                  <a:lnTo>
                    <a:pt x="0" y="0"/>
                  </a:lnTo>
                  <a:close/>
                </a:path>
              </a:pathLst>
            </a:custGeom>
            <a:blipFill>
              <a:blip r:embed="rId3"/>
              <a:stretch>
                <a:fillRect t="-117481" b="-110878"/>
              </a:stretch>
            </a:blipFill>
          </p:spPr>
          <p:txBody>
            <a:bodyPr/>
            <a:lstStyle/>
            <a:p>
              <a:endParaRPr lang="vi-VN"/>
            </a:p>
          </p:txBody>
        </p:sp>
      </p:grpSp>
      <p:sp>
        <p:nvSpPr>
          <p:cNvPr id="14" name="TextBox 14"/>
          <p:cNvSpPr txBox="1"/>
          <p:nvPr/>
        </p:nvSpPr>
        <p:spPr>
          <a:xfrm>
            <a:off x="9269452" y="3311481"/>
            <a:ext cx="7676219" cy="4466044"/>
          </a:xfrm>
          <a:prstGeom prst="rect">
            <a:avLst/>
          </a:prstGeom>
        </p:spPr>
        <p:txBody>
          <a:bodyPr lIns="0" tIns="0" rIns="0" bIns="0" rtlCol="0" anchor="t">
            <a:spAutoFit/>
          </a:bodyPr>
          <a:lstStyle/>
          <a:p>
            <a:pPr>
              <a:lnSpc>
                <a:spcPts val="4458"/>
              </a:lnSpc>
            </a:pPr>
            <a:r>
              <a:rPr lang="en-US" sz="2895" spc="110">
                <a:solidFill>
                  <a:srgbClr val="000000"/>
                </a:solidFill>
                <a:latin typeface="Lato Bold"/>
              </a:rPr>
              <a:t>Lấy người dùng làm trung tâm </a:t>
            </a:r>
          </a:p>
          <a:p>
            <a:pPr marL="625032" lvl="1" indent="-312516">
              <a:lnSpc>
                <a:spcPts val="4458"/>
              </a:lnSpc>
              <a:buFont typeface="Arial"/>
              <a:buChar char="•"/>
            </a:pPr>
            <a:r>
              <a:rPr lang="en-US" sz="2895" spc="110">
                <a:solidFill>
                  <a:srgbClr val="000000"/>
                </a:solidFill>
                <a:latin typeface="Lato Bold"/>
              </a:rPr>
              <a:t>Tính dễ tiếp cận</a:t>
            </a:r>
          </a:p>
          <a:p>
            <a:pPr marL="625032" lvl="1" indent="-312516">
              <a:lnSpc>
                <a:spcPts val="4458"/>
              </a:lnSpc>
              <a:buFont typeface="Arial"/>
              <a:buChar char="•"/>
            </a:pPr>
            <a:r>
              <a:rPr lang="en-US" sz="2895" spc="110">
                <a:solidFill>
                  <a:srgbClr val="000000"/>
                </a:solidFill>
                <a:latin typeface="Lato Bold"/>
              </a:rPr>
              <a:t>Hỗ trợ đa dạng vai trò người dùng</a:t>
            </a:r>
          </a:p>
          <a:p>
            <a:pPr>
              <a:lnSpc>
                <a:spcPts val="4458"/>
              </a:lnSpc>
            </a:pPr>
            <a:r>
              <a:rPr lang="en-US" sz="2895" spc="110">
                <a:solidFill>
                  <a:srgbClr val="000000"/>
                </a:solidFill>
                <a:latin typeface="Lato Bold"/>
              </a:rPr>
              <a:t>Điều kiện: </a:t>
            </a:r>
          </a:p>
          <a:p>
            <a:pPr marL="625032" lvl="1" indent="-312516">
              <a:lnSpc>
                <a:spcPts val="4458"/>
              </a:lnSpc>
              <a:buFont typeface="Arial"/>
              <a:buChar char="•"/>
            </a:pPr>
            <a:r>
              <a:rPr lang="en-US" sz="2895" spc="110">
                <a:solidFill>
                  <a:srgbClr val="000000"/>
                </a:solidFill>
                <a:latin typeface="Lato Bold"/>
              </a:rPr>
              <a:t>Có thời gian xử lý nhanh. </a:t>
            </a:r>
          </a:p>
          <a:p>
            <a:pPr marL="625032" lvl="1" indent="-312516">
              <a:lnSpc>
                <a:spcPts val="4458"/>
              </a:lnSpc>
              <a:buFont typeface="Arial"/>
              <a:buChar char="•"/>
            </a:pPr>
            <a:r>
              <a:rPr lang="en-US" sz="2895" spc="110">
                <a:solidFill>
                  <a:srgbClr val="000000"/>
                </a:solidFill>
                <a:latin typeface="Lato Bold"/>
              </a:rPr>
              <a:t>Khả năng tối ưu hóa tuyến đường (route optimization) dựa trên thông tin giao thông thời gian thực </a:t>
            </a:r>
          </a:p>
        </p:txBody>
      </p:sp>
      <p:sp>
        <p:nvSpPr>
          <p:cNvPr id="15" name="Freeform 15"/>
          <p:cNvSpPr/>
          <p:nvPr/>
        </p:nvSpPr>
        <p:spPr>
          <a:xfrm>
            <a:off x="749836" y="6496206"/>
            <a:ext cx="7903939" cy="3037651"/>
          </a:xfrm>
          <a:custGeom>
            <a:avLst/>
            <a:gdLst/>
            <a:ahLst/>
            <a:cxnLst/>
            <a:rect l="l" t="t" r="r" b="b"/>
            <a:pathLst>
              <a:path w="7903939" h="3037651">
                <a:moveTo>
                  <a:pt x="0" y="0"/>
                </a:moveTo>
                <a:lnTo>
                  <a:pt x="7903939" y="0"/>
                </a:lnTo>
                <a:lnTo>
                  <a:pt x="7903939" y="3037650"/>
                </a:lnTo>
                <a:lnTo>
                  <a:pt x="0" y="3037650"/>
                </a:lnTo>
                <a:lnTo>
                  <a:pt x="0" y="0"/>
                </a:lnTo>
                <a:close/>
              </a:path>
            </a:pathLst>
          </a:custGeom>
          <a:blipFill>
            <a:blip r:embed="rId2"/>
            <a:stretch>
              <a:fillRect l="-107076"/>
            </a:stretch>
          </a:blipFill>
        </p:spPr>
        <p:txBody>
          <a:bodyPr/>
          <a:lstStyle/>
          <a:p>
            <a:endParaRPr lang="vi-VN"/>
          </a:p>
        </p:txBody>
      </p:sp>
      <p:sp>
        <p:nvSpPr>
          <p:cNvPr id="16" name="Freeform 16"/>
          <p:cNvSpPr/>
          <p:nvPr/>
        </p:nvSpPr>
        <p:spPr>
          <a:xfrm rot="-10800000">
            <a:off x="12138012" y="8504125"/>
            <a:ext cx="6874875" cy="2672608"/>
          </a:xfrm>
          <a:custGeom>
            <a:avLst/>
            <a:gdLst/>
            <a:ahLst/>
            <a:cxnLst/>
            <a:rect l="l" t="t" r="r" b="b"/>
            <a:pathLst>
              <a:path w="6874875" h="2672608">
                <a:moveTo>
                  <a:pt x="0" y="0"/>
                </a:moveTo>
                <a:lnTo>
                  <a:pt x="6874875" y="0"/>
                </a:lnTo>
                <a:lnTo>
                  <a:pt x="6874875" y="2672608"/>
                </a:lnTo>
                <a:lnTo>
                  <a:pt x="0" y="2672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7" name="Group 17"/>
          <p:cNvGrpSpPr/>
          <p:nvPr/>
        </p:nvGrpSpPr>
        <p:grpSpPr>
          <a:xfrm>
            <a:off x="9999266" y="9668383"/>
            <a:ext cx="4277493" cy="2401492"/>
            <a:chOff x="0" y="0"/>
            <a:chExt cx="812800" cy="456326"/>
          </a:xfrm>
        </p:grpSpPr>
        <p:sp>
          <p:nvSpPr>
            <p:cNvPr id="18" name="Freeform 18"/>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19" name="TextBox 19"/>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252317" y="923925"/>
            <a:ext cx="13477376" cy="834863"/>
          </a:xfrm>
          <a:prstGeom prst="rect">
            <a:avLst/>
          </a:prstGeom>
        </p:spPr>
        <p:txBody>
          <a:bodyPr lIns="0" tIns="0" rIns="0" bIns="0" rtlCol="0" anchor="t">
            <a:spAutoFit/>
          </a:bodyPr>
          <a:lstStyle/>
          <a:p>
            <a:pPr algn="l">
              <a:lnSpc>
                <a:spcPts val="6723"/>
              </a:lnSpc>
            </a:pPr>
            <a:r>
              <a:rPr lang="en-US" sz="4802" spc="-230">
                <a:solidFill>
                  <a:srgbClr val="051D64"/>
                </a:solidFill>
                <a:latin typeface="Roboto Bold"/>
              </a:rPr>
              <a:t>(2) Yêu Cầu và Tính Năng Cốt Lõi</a:t>
            </a:r>
          </a:p>
        </p:txBody>
      </p:sp>
      <p:sp>
        <p:nvSpPr>
          <p:cNvPr id="21" name="Freeform 21"/>
          <p:cNvSpPr/>
          <p:nvPr/>
        </p:nvSpPr>
        <p:spPr>
          <a:xfrm rot="-10800000" flipH="1" flipV="1">
            <a:off x="-2416746" y="-39188"/>
            <a:ext cx="3837275" cy="1432932"/>
          </a:xfrm>
          <a:custGeom>
            <a:avLst/>
            <a:gdLst/>
            <a:ahLst/>
            <a:cxnLst/>
            <a:rect l="l" t="t" r="r" b="b"/>
            <a:pathLst>
              <a:path w="3837275" h="1432932">
                <a:moveTo>
                  <a:pt x="3837275" y="1432932"/>
                </a:moveTo>
                <a:lnTo>
                  <a:pt x="0" y="1432932"/>
                </a:lnTo>
                <a:lnTo>
                  <a:pt x="0" y="0"/>
                </a:lnTo>
                <a:lnTo>
                  <a:pt x="3837275" y="0"/>
                </a:lnTo>
                <a:lnTo>
                  <a:pt x="3837275" y="1432932"/>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vi-VN"/>
          </a:p>
        </p:txBody>
      </p:sp>
      <p:grpSp>
        <p:nvGrpSpPr>
          <p:cNvPr id="22" name="Group 22"/>
          <p:cNvGrpSpPr/>
          <p:nvPr/>
        </p:nvGrpSpPr>
        <p:grpSpPr>
          <a:xfrm rot="-10800000">
            <a:off x="390515" y="-1728068"/>
            <a:ext cx="10288847" cy="1955768"/>
            <a:chOff x="0" y="0"/>
            <a:chExt cx="4327784" cy="822652"/>
          </a:xfrm>
        </p:grpSpPr>
        <p:sp>
          <p:nvSpPr>
            <p:cNvPr id="23" name="Freeform 23"/>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24" name="TextBox 24"/>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25" name="AutoShape 25"/>
          <p:cNvSpPr/>
          <p:nvPr/>
        </p:nvSpPr>
        <p:spPr>
          <a:xfrm flipH="1">
            <a:off x="1420760" y="333645"/>
            <a:ext cx="5081486" cy="35784"/>
          </a:xfrm>
          <a:prstGeom prst="line">
            <a:avLst/>
          </a:prstGeom>
          <a:ln w="66675" cap="flat">
            <a:solidFill>
              <a:srgbClr val="F9B680"/>
            </a:solidFill>
            <a:prstDash val="solid"/>
            <a:headEnd type="none" w="sm" len="sm"/>
            <a:tailEnd type="none" w="sm" len="sm"/>
          </a:ln>
        </p:spPr>
        <p:txBody>
          <a:bodyPr/>
          <a:lstStyle/>
          <a:p>
            <a:endParaRPr lang="vi-VN"/>
          </a:p>
        </p:txBody>
      </p:sp>
      <p:sp>
        <p:nvSpPr>
          <p:cNvPr id="26" name="Freeform 26"/>
          <p:cNvSpPr/>
          <p:nvPr/>
        </p:nvSpPr>
        <p:spPr>
          <a:xfrm>
            <a:off x="793760" y="4095594"/>
            <a:ext cx="7720930" cy="2095811"/>
          </a:xfrm>
          <a:custGeom>
            <a:avLst/>
            <a:gdLst/>
            <a:ahLst/>
            <a:cxnLst/>
            <a:rect l="l" t="t" r="r" b="b"/>
            <a:pathLst>
              <a:path w="7720930" h="2095811">
                <a:moveTo>
                  <a:pt x="0" y="0"/>
                </a:moveTo>
                <a:lnTo>
                  <a:pt x="7720930" y="0"/>
                </a:lnTo>
                <a:lnTo>
                  <a:pt x="7720930" y="2095812"/>
                </a:lnTo>
                <a:lnTo>
                  <a:pt x="0" y="2095812"/>
                </a:lnTo>
                <a:lnTo>
                  <a:pt x="0" y="0"/>
                </a:lnTo>
                <a:close/>
              </a:path>
            </a:pathLst>
          </a:custGeom>
          <a:blipFill>
            <a:blip r:embed="rId8"/>
            <a:stretch>
              <a:fillRect t="-1441" b="-1441"/>
            </a:stretch>
          </a:blipFill>
        </p:spPr>
        <p:txBody>
          <a:bodyPr/>
          <a:lstStyle/>
          <a:p>
            <a:endParaRPr lang="vi-VN"/>
          </a:p>
        </p:txBody>
      </p:sp>
      <p:sp>
        <p:nvSpPr>
          <p:cNvPr id="27" name="Freeform 27"/>
          <p:cNvSpPr/>
          <p:nvPr/>
        </p:nvSpPr>
        <p:spPr>
          <a:xfrm>
            <a:off x="793760" y="7301683"/>
            <a:ext cx="7508735" cy="2081008"/>
          </a:xfrm>
          <a:custGeom>
            <a:avLst/>
            <a:gdLst/>
            <a:ahLst/>
            <a:cxnLst/>
            <a:rect l="l" t="t" r="r" b="b"/>
            <a:pathLst>
              <a:path w="7508735" h="2081008">
                <a:moveTo>
                  <a:pt x="0" y="0"/>
                </a:moveTo>
                <a:lnTo>
                  <a:pt x="7508734" y="0"/>
                </a:lnTo>
                <a:lnTo>
                  <a:pt x="7508734" y="2081009"/>
                </a:lnTo>
                <a:lnTo>
                  <a:pt x="0" y="2081009"/>
                </a:lnTo>
                <a:lnTo>
                  <a:pt x="0" y="0"/>
                </a:lnTo>
                <a:close/>
              </a:path>
            </a:pathLst>
          </a:custGeom>
          <a:blipFill>
            <a:blip r:embed="rId9"/>
            <a:stretch>
              <a:fillRect/>
            </a:stretch>
          </a:blipFill>
        </p:spPr>
        <p:txBody>
          <a:bodyPr/>
          <a:lstStyle/>
          <a:p>
            <a:endParaRPr lang="vi-VN"/>
          </a:p>
        </p:txBody>
      </p:sp>
      <p:sp>
        <p:nvSpPr>
          <p:cNvPr id="28" name="TextBox 28"/>
          <p:cNvSpPr txBox="1"/>
          <p:nvPr/>
        </p:nvSpPr>
        <p:spPr>
          <a:xfrm>
            <a:off x="2516958" y="206358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Yêu cầu về hệ thống</a:t>
            </a:r>
          </a:p>
        </p:txBody>
      </p:sp>
      <p:sp>
        <p:nvSpPr>
          <p:cNvPr id="30" name="TextBox 29">
            <a:extLst>
              <a:ext uri="{FF2B5EF4-FFF2-40B4-BE49-F238E27FC236}">
                <a16:creationId xmlns:a16="http://schemas.microsoft.com/office/drawing/2014/main" id="{03CB30C7-41CA-FC92-0D49-CD61E36B24D4}"/>
              </a:ext>
            </a:extLst>
          </p:cNvPr>
          <p:cNvSpPr txBox="1"/>
          <p:nvPr/>
        </p:nvSpPr>
        <p:spPr>
          <a:xfrm>
            <a:off x="11185728" y="9599301"/>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694814" y="2403309"/>
            <a:ext cx="14898373" cy="4169172"/>
          </a:xfrm>
          <a:prstGeom prst="rect">
            <a:avLst/>
          </a:prstGeom>
        </p:spPr>
        <p:txBody>
          <a:bodyPr lIns="0" tIns="0" rIns="0" bIns="0" rtlCol="0" anchor="t">
            <a:spAutoFit/>
          </a:bodyPr>
          <a:lstStyle/>
          <a:p>
            <a:pPr>
              <a:lnSpc>
                <a:spcPts val="3075"/>
              </a:lnSpc>
            </a:pPr>
            <a:endParaRPr/>
          </a:p>
          <a:p>
            <a:pPr marL="708995" lvl="1" indent="-354498">
              <a:lnSpc>
                <a:spcPts val="5090"/>
              </a:lnSpc>
              <a:buAutoNum type="arabicPeriod"/>
            </a:pPr>
            <a:r>
              <a:rPr lang="en-US" sz="3283" spc="101">
                <a:solidFill>
                  <a:srgbClr val="000000"/>
                </a:solidFill>
                <a:latin typeface="Lato Bold"/>
              </a:rPr>
              <a:t> Xác định các vị trí tối ưu của các Trạm Nạp Hydro (HRS)</a:t>
            </a:r>
          </a:p>
          <a:p>
            <a:pPr marL="708995" lvl="1" indent="-354498">
              <a:lnSpc>
                <a:spcPts val="5090"/>
              </a:lnSpc>
              <a:buAutoNum type="arabicPeriod"/>
            </a:pPr>
            <a:r>
              <a:rPr lang="en-US" sz="3283" spc="101">
                <a:solidFill>
                  <a:srgbClr val="000000"/>
                </a:solidFill>
                <a:latin typeface="Lato Bold"/>
              </a:rPr>
              <a:t> Lựa chọn Cơ Sở Sản Xuất (production facility - PF) phù hợp</a:t>
            </a:r>
          </a:p>
          <a:p>
            <a:pPr marL="708995" lvl="1" indent="-354498">
              <a:lnSpc>
                <a:spcPts val="5090"/>
              </a:lnSpc>
              <a:buAutoNum type="arabicPeriod"/>
            </a:pPr>
            <a:r>
              <a:rPr lang="en-US" sz="3283" spc="101">
                <a:solidFill>
                  <a:srgbClr val="000000"/>
                </a:solidFill>
                <a:latin typeface="Lato Bold"/>
              </a:rPr>
              <a:t> Thiết kế mạng lưới Chuỗi Cung Ứng Hydro (HSC): </a:t>
            </a:r>
          </a:p>
          <a:p>
            <a:pPr marL="1417990" lvl="2" indent="-472663">
              <a:lnSpc>
                <a:spcPts val="5090"/>
              </a:lnSpc>
              <a:buFont typeface="Arial"/>
              <a:buChar char="⚬"/>
            </a:pPr>
            <a:r>
              <a:rPr lang="en-US" sz="3283" spc="101">
                <a:solidFill>
                  <a:srgbClr val="000000"/>
                </a:solidFill>
                <a:latin typeface="Lato Bold"/>
              </a:rPr>
              <a:t>Từ PF đến HRS </a:t>
            </a:r>
          </a:p>
          <a:p>
            <a:pPr marL="1417990" lvl="2" indent="-472663">
              <a:lnSpc>
                <a:spcPts val="5090"/>
              </a:lnSpc>
              <a:buFont typeface="Arial"/>
              <a:buChar char="⚬"/>
            </a:pPr>
            <a:r>
              <a:rPr lang="en-US" sz="3283" spc="101">
                <a:solidFill>
                  <a:srgbClr val="000000"/>
                </a:solidFill>
                <a:latin typeface="Lato Bold"/>
              </a:rPr>
              <a:t>Từ HRS đến các điểm nhu cầu (demand point)</a:t>
            </a:r>
          </a:p>
          <a:p>
            <a:pPr>
              <a:lnSpc>
                <a:spcPts val="5090"/>
              </a:lnSpc>
            </a:pPr>
            <a:endParaRPr lang="en-US" sz="3283" spc="101">
              <a:solidFill>
                <a:srgbClr val="000000"/>
              </a:solidFill>
              <a:latin typeface="Lato Bold"/>
            </a:endParaRPr>
          </a:p>
        </p:txBody>
      </p:sp>
      <p:grpSp>
        <p:nvGrpSpPr>
          <p:cNvPr id="12" name="Group 12"/>
          <p:cNvGrpSpPr/>
          <p:nvPr/>
        </p:nvGrpSpPr>
        <p:grpSpPr>
          <a:xfrm>
            <a:off x="1366890" y="6572482"/>
            <a:ext cx="15554219" cy="2505439"/>
            <a:chOff x="0" y="0"/>
            <a:chExt cx="20738959" cy="3340586"/>
          </a:xfrm>
        </p:grpSpPr>
        <p:sp>
          <p:nvSpPr>
            <p:cNvPr id="13" name="Freeform 13"/>
            <p:cNvSpPr/>
            <p:nvPr/>
          </p:nvSpPr>
          <p:spPr>
            <a:xfrm>
              <a:off x="0" y="0"/>
              <a:ext cx="10314882" cy="3340586"/>
            </a:xfrm>
            <a:custGeom>
              <a:avLst/>
              <a:gdLst/>
              <a:ahLst/>
              <a:cxnLst/>
              <a:rect l="l" t="t" r="r" b="b"/>
              <a:pathLst>
                <a:path w="10314882" h="3340586">
                  <a:moveTo>
                    <a:pt x="0" y="0"/>
                  </a:moveTo>
                  <a:lnTo>
                    <a:pt x="10314882" y="0"/>
                  </a:lnTo>
                  <a:lnTo>
                    <a:pt x="10314882" y="3340586"/>
                  </a:lnTo>
                  <a:lnTo>
                    <a:pt x="0" y="3340586"/>
                  </a:lnTo>
                  <a:lnTo>
                    <a:pt x="0" y="0"/>
                  </a:lnTo>
                  <a:close/>
                </a:path>
              </a:pathLst>
            </a:custGeom>
            <a:blipFill>
              <a:blip r:embed="rId2"/>
              <a:stretch>
                <a:fillRect t="-37322" r="-5365" b="-103838"/>
              </a:stretch>
            </a:blipFill>
          </p:spPr>
          <p:txBody>
            <a:bodyPr/>
            <a:lstStyle/>
            <a:p>
              <a:endParaRPr lang="vi-VN"/>
            </a:p>
          </p:txBody>
        </p:sp>
        <p:sp>
          <p:nvSpPr>
            <p:cNvPr id="14" name="Freeform 14"/>
            <p:cNvSpPr/>
            <p:nvPr/>
          </p:nvSpPr>
          <p:spPr>
            <a:xfrm>
              <a:off x="11202020" y="149022"/>
              <a:ext cx="9536939" cy="2881294"/>
            </a:xfrm>
            <a:custGeom>
              <a:avLst/>
              <a:gdLst/>
              <a:ahLst/>
              <a:cxnLst/>
              <a:rect l="l" t="t" r="r" b="b"/>
              <a:pathLst>
                <a:path w="9536939" h="2881294">
                  <a:moveTo>
                    <a:pt x="0" y="0"/>
                  </a:moveTo>
                  <a:lnTo>
                    <a:pt x="9536939" y="0"/>
                  </a:lnTo>
                  <a:lnTo>
                    <a:pt x="9536939" y="2881294"/>
                  </a:lnTo>
                  <a:lnTo>
                    <a:pt x="0" y="2881294"/>
                  </a:lnTo>
                  <a:lnTo>
                    <a:pt x="0" y="0"/>
                  </a:lnTo>
                  <a:close/>
                </a:path>
              </a:pathLst>
            </a:custGeom>
            <a:blipFill>
              <a:blip r:embed="rId3"/>
              <a:stretch>
                <a:fillRect l="-8142" t="-163299" r="-1035" b="-4567"/>
              </a:stretch>
            </a:blipFill>
          </p:spPr>
          <p:txBody>
            <a:bodyPr/>
            <a:lstStyle/>
            <a:p>
              <a:endParaRPr lang="vi-VN"/>
            </a:p>
          </p:txBody>
        </p:sp>
        <p:grpSp>
          <p:nvGrpSpPr>
            <p:cNvPr id="15" name="Group 15"/>
            <p:cNvGrpSpPr/>
            <p:nvPr/>
          </p:nvGrpSpPr>
          <p:grpSpPr>
            <a:xfrm rot="5400000">
              <a:off x="10249729" y="1347890"/>
              <a:ext cx="325012" cy="1400454"/>
              <a:chOff x="0" y="0"/>
              <a:chExt cx="748001" cy="3223078"/>
            </a:xfrm>
          </p:grpSpPr>
          <p:sp>
            <p:nvSpPr>
              <p:cNvPr id="16" name="Freeform 16"/>
              <p:cNvSpPr/>
              <p:nvPr/>
            </p:nvSpPr>
            <p:spPr>
              <a:xfrm>
                <a:off x="0" y="0"/>
                <a:ext cx="748001" cy="3223078"/>
              </a:xfrm>
              <a:custGeom>
                <a:avLst/>
                <a:gdLst/>
                <a:ahLst/>
                <a:cxnLst/>
                <a:rect l="l" t="t" r="r" b="b"/>
                <a:pathLst>
                  <a:path w="748001" h="3223078">
                    <a:moveTo>
                      <a:pt x="374000" y="0"/>
                    </a:moveTo>
                    <a:lnTo>
                      <a:pt x="0" y="406400"/>
                    </a:lnTo>
                    <a:lnTo>
                      <a:pt x="203200" y="406400"/>
                    </a:lnTo>
                    <a:lnTo>
                      <a:pt x="203200" y="3223078"/>
                    </a:lnTo>
                    <a:lnTo>
                      <a:pt x="544801" y="3223078"/>
                    </a:lnTo>
                    <a:lnTo>
                      <a:pt x="544801" y="406400"/>
                    </a:lnTo>
                    <a:lnTo>
                      <a:pt x="748001" y="406400"/>
                    </a:lnTo>
                    <a:lnTo>
                      <a:pt x="374000" y="0"/>
                    </a:lnTo>
                    <a:close/>
                  </a:path>
                </a:pathLst>
              </a:custGeom>
              <a:solidFill>
                <a:srgbClr val="F25D43"/>
              </a:solidFill>
            </p:spPr>
            <p:txBody>
              <a:bodyPr/>
              <a:lstStyle/>
              <a:p>
                <a:endParaRPr lang="vi-VN"/>
              </a:p>
            </p:txBody>
          </p:sp>
          <p:sp>
            <p:nvSpPr>
              <p:cNvPr id="17" name="TextBox 17"/>
              <p:cNvSpPr txBox="1"/>
              <p:nvPr/>
            </p:nvSpPr>
            <p:spPr>
              <a:xfrm>
                <a:off x="203200" y="44450"/>
                <a:ext cx="341601" cy="3178628"/>
              </a:xfrm>
              <a:prstGeom prst="rect">
                <a:avLst/>
              </a:prstGeom>
            </p:spPr>
            <p:txBody>
              <a:bodyPr lIns="55339" tIns="55339" rIns="55339" bIns="55339" rtlCol="0" anchor="ctr"/>
              <a:lstStyle/>
              <a:p>
                <a:pPr algn="ctr">
                  <a:lnSpc>
                    <a:spcPts val="3359"/>
                  </a:lnSpc>
                </a:pPr>
                <a:endParaRPr/>
              </a:p>
            </p:txBody>
          </p:sp>
        </p:grpSp>
      </p:grpSp>
      <p:sp>
        <p:nvSpPr>
          <p:cNvPr id="18" name="TextBox 18"/>
          <p:cNvSpPr txBox="1"/>
          <p:nvPr/>
        </p:nvSpPr>
        <p:spPr>
          <a:xfrm>
            <a:off x="1209074" y="1119533"/>
            <a:ext cx="14764227" cy="914098"/>
          </a:xfrm>
          <a:prstGeom prst="rect">
            <a:avLst/>
          </a:prstGeom>
        </p:spPr>
        <p:txBody>
          <a:bodyPr lIns="0" tIns="0" rIns="0" bIns="0" rtlCol="0" anchor="t">
            <a:spAutoFit/>
          </a:bodyPr>
          <a:lstStyle/>
          <a:p>
            <a:pPr algn="l">
              <a:lnSpc>
                <a:spcPts val="7365"/>
              </a:lnSpc>
            </a:pPr>
            <a:r>
              <a:rPr lang="en-US" sz="5261" spc="-252">
                <a:solidFill>
                  <a:srgbClr val="051D64"/>
                </a:solidFill>
                <a:latin typeface="Roboto Bold"/>
              </a:rPr>
              <a:t>(3) Áp Dụng Mô Hình Tối Ưu Hóa</a:t>
            </a:r>
          </a:p>
        </p:txBody>
      </p:sp>
      <p:sp>
        <p:nvSpPr>
          <p:cNvPr id="21" name="TextBox 20">
            <a:extLst>
              <a:ext uri="{FF2B5EF4-FFF2-40B4-BE49-F238E27FC236}">
                <a16:creationId xmlns:a16="http://schemas.microsoft.com/office/drawing/2014/main" id="{D98713F8-D2ED-91D4-3B35-70984C57884F}"/>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974236" y="4142986"/>
            <a:ext cx="14339528" cy="5066633"/>
          </a:xfrm>
          <a:custGeom>
            <a:avLst/>
            <a:gdLst/>
            <a:ahLst/>
            <a:cxnLst/>
            <a:rect l="l" t="t" r="r" b="b"/>
            <a:pathLst>
              <a:path w="14339528" h="5066633">
                <a:moveTo>
                  <a:pt x="0" y="0"/>
                </a:moveTo>
                <a:lnTo>
                  <a:pt x="14339528" y="0"/>
                </a:lnTo>
                <a:lnTo>
                  <a:pt x="14339528" y="5066633"/>
                </a:lnTo>
                <a:lnTo>
                  <a:pt x="0" y="5066633"/>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1209074" y="1119533"/>
            <a:ext cx="14764227" cy="914098"/>
          </a:xfrm>
          <a:prstGeom prst="rect">
            <a:avLst/>
          </a:prstGeom>
        </p:spPr>
        <p:txBody>
          <a:bodyPr lIns="0" tIns="0" rIns="0" bIns="0" rtlCol="0" anchor="t">
            <a:spAutoFit/>
          </a:bodyPr>
          <a:lstStyle/>
          <a:p>
            <a:pPr algn="l">
              <a:lnSpc>
                <a:spcPts val="7365"/>
              </a:lnSpc>
            </a:pPr>
            <a:r>
              <a:rPr lang="en-US" sz="5261" spc="-252">
                <a:solidFill>
                  <a:srgbClr val="051D64"/>
                </a:solidFill>
                <a:latin typeface="Roboto Bold"/>
              </a:rPr>
              <a:t>(3) Áp Dụng Mô Hình Tối Ưu Hóa</a:t>
            </a:r>
          </a:p>
        </p:txBody>
      </p:sp>
      <p:sp>
        <p:nvSpPr>
          <p:cNvPr id="13" name="TextBox 13"/>
          <p:cNvSpPr txBox="1"/>
          <p:nvPr/>
        </p:nvSpPr>
        <p:spPr>
          <a:xfrm>
            <a:off x="4397876" y="2564275"/>
            <a:ext cx="9767153" cy="1158208"/>
          </a:xfrm>
          <a:prstGeom prst="rect">
            <a:avLst/>
          </a:prstGeom>
        </p:spPr>
        <p:txBody>
          <a:bodyPr lIns="0" tIns="0" rIns="0" bIns="0" rtlCol="0" anchor="t">
            <a:spAutoFit/>
          </a:bodyPr>
          <a:lstStyle/>
          <a:p>
            <a:pPr marL="683885" lvl="1" indent="-341943">
              <a:lnSpc>
                <a:spcPts val="4656"/>
              </a:lnSpc>
              <a:buFont typeface="Arial"/>
              <a:buChar char="•"/>
            </a:pPr>
            <a:r>
              <a:rPr lang="en-US" sz="3167" spc="98">
                <a:solidFill>
                  <a:srgbClr val="000000"/>
                </a:solidFill>
                <a:latin typeface="Lato Bold"/>
              </a:rPr>
              <a:t>Chia bài toán thành 2 giai đoạn</a:t>
            </a:r>
          </a:p>
          <a:p>
            <a:pPr marL="683885" lvl="1" indent="-341943">
              <a:lnSpc>
                <a:spcPts val="4656"/>
              </a:lnSpc>
              <a:buFont typeface="Arial"/>
              <a:buChar char="•"/>
            </a:pPr>
            <a:r>
              <a:rPr lang="en-US" sz="3167" spc="98">
                <a:solidFill>
                  <a:srgbClr val="000000"/>
                </a:solidFill>
                <a:latin typeface="Lato Bold"/>
              </a:rPr>
              <a:t>Các bài toán con sử dụng mô hình toán học </a:t>
            </a:r>
          </a:p>
        </p:txBody>
      </p:sp>
      <p:sp>
        <p:nvSpPr>
          <p:cNvPr id="14" name="Freeform 14"/>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vi-VN"/>
          </a:p>
        </p:txBody>
      </p:sp>
      <p:grpSp>
        <p:nvGrpSpPr>
          <p:cNvPr id="15" name="Group 15"/>
          <p:cNvGrpSpPr/>
          <p:nvPr/>
        </p:nvGrpSpPr>
        <p:grpSpPr>
          <a:xfrm>
            <a:off x="1384684" y="9962109"/>
            <a:ext cx="15524465" cy="2915646"/>
            <a:chOff x="0" y="0"/>
            <a:chExt cx="4327784" cy="812800"/>
          </a:xfrm>
        </p:grpSpPr>
        <p:sp>
          <p:nvSpPr>
            <p:cNvPr id="16" name="Freeform 16"/>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7" name="TextBox 17"/>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20" name="TextBox 19">
            <a:extLst>
              <a:ext uri="{FF2B5EF4-FFF2-40B4-BE49-F238E27FC236}">
                <a16:creationId xmlns:a16="http://schemas.microsoft.com/office/drawing/2014/main" id="{488E4BB8-3EE7-4867-4D5B-EE810EECFBAA}"/>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AFBDAF79-7BE1-5747-AAF7-4887D3478444}"/>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384F443F-A5C1-8D21-DD1B-F88805441AC9}"/>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37CFCECA-FC6C-A736-274A-C4D3A08DCBA8}"/>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E24EB1CA-9044-340F-0CD3-716FCA533595}"/>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E531DB72-D5AA-7F2F-0346-95DD34FEB3E6}"/>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0F9787ED-BBF9-E422-8B4D-AAA206E66B75}"/>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CB74EBC5-346C-47A3-3A3B-AB5C88DBD9C9}"/>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484EFAC6-FFCF-F822-E33B-69BC18C878CC}"/>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092A527E-D480-DD6A-A513-DDCD7AD8E394}"/>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2020220" y="9935835"/>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8" name="TextBox 8"/>
          <p:cNvSpPr txBox="1"/>
          <p:nvPr/>
        </p:nvSpPr>
        <p:spPr>
          <a:xfrm>
            <a:off x="0" y="3217827"/>
            <a:ext cx="4490966" cy="3790223"/>
          </a:xfrm>
          <a:prstGeom prst="rect">
            <a:avLst/>
          </a:prstGeom>
        </p:spPr>
        <p:txBody>
          <a:bodyPr lIns="0" tIns="0" rIns="0" bIns="0" rtlCol="0" anchor="t">
            <a:spAutoFit/>
          </a:bodyPr>
          <a:lstStyle/>
          <a:p>
            <a:pPr>
              <a:lnSpc>
                <a:spcPts val="29961"/>
              </a:lnSpc>
            </a:pPr>
            <a:r>
              <a:rPr lang="en-US" sz="24967">
                <a:solidFill>
                  <a:srgbClr val="D18547"/>
                </a:solidFill>
                <a:latin typeface="Oswald Bold"/>
              </a:rPr>
              <a:t>01</a:t>
            </a:r>
          </a:p>
        </p:txBody>
      </p:sp>
      <p:sp>
        <p:nvSpPr>
          <p:cNvPr id="9" name="TextBox 9"/>
          <p:cNvSpPr txBox="1"/>
          <p:nvPr/>
        </p:nvSpPr>
        <p:spPr>
          <a:xfrm>
            <a:off x="4175503" y="3711330"/>
            <a:ext cx="9780697" cy="1212908"/>
          </a:xfrm>
          <a:prstGeom prst="rect">
            <a:avLst/>
          </a:prstGeom>
        </p:spPr>
        <p:txBody>
          <a:bodyPr lIns="0" tIns="0" rIns="0" bIns="0" rtlCol="0" anchor="t">
            <a:spAutoFit/>
          </a:bodyPr>
          <a:lstStyle/>
          <a:p>
            <a:pPr algn="l">
              <a:lnSpc>
                <a:spcPts val="10072"/>
              </a:lnSpc>
            </a:pPr>
            <a:r>
              <a:rPr lang="en-US" sz="7194" spc="-236">
                <a:solidFill>
                  <a:srgbClr val="051D64"/>
                </a:solidFill>
                <a:latin typeface="Be Vietnam Ultra-Bold"/>
              </a:rPr>
              <a:t>Giới Thiệu Đề Tài</a:t>
            </a:r>
          </a:p>
        </p:txBody>
      </p:sp>
      <p:sp>
        <p:nvSpPr>
          <p:cNvPr id="10" name="TextBox 10"/>
          <p:cNvSpPr txBox="1"/>
          <p:nvPr/>
        </p:nvSpPr>
        <p:spPr>
          <a:xfrm>
            <a:off x="4339224" y="5067300"/>
            <a:ext cx="8706764" cy="2183920"/>
          </a:xfrm>
          <a:prstGeom prst="rect">
            <a:avLst/>
          </a:prstGeom>
        </p:spPr>
        <p:txBody>
          <a:bodyPr lIns="0" tIns="0" rIns="0" bIns="0" rtlCol="0" anchor="t">
            <a:spAutoFit/>
          </a:bodyPr>
          <a:lstStyle/>
          <a:p>
            <a:pPr>
              <a:lnSpc>
                <a:spcPts val="4376"/>
              </a:lnSpc>
            </a:pPr>
            <a:r>
              <a:rPr lang="en-US" sz="2976" spc="92">
                <a:solidFill>
                  <a:srgbClr val="000000"/>
                </a:solidFill>
                <a:latin typeface="Lato Bold"/>
              </a:rPr>
              <a:t>Lý do chọn đề tài</a:t>
            </a:r>
          </a:p>
          <a:p>
            <a:pPr>
              <a:lnSpc>
                <a:spcPts val="4376"/>
              </a:lnSpc>
            </a:pPr>
            <a:r>
              <a:rPr lang="en-US" sz="2976" spc="92">
                <a:solidFill>
                  <a:srgbClr val="000000"/>
                </a:solidFill>
                <a:latin typeface="Lato Bold"/>
              </a:rPr>
              <a:t>Nhóm tác giả</a:t>
            </a:r>
          </a:p>
          <a:p>
            <a:pPr>
              <a:lnSpc>
                <a:spcPts val="4376"/>
              </a:lnSpc>
            </a:pPr>
            <a:r>
              <a:rPr lang="en-US" sz="2976" spc="92">
                <a:solidFill>
                  <a:srgbClr val="000000"/>
                </a:solidFill>
                <a:latin typeface="Lato Bold"/>
              </a:rPr>
              <a:t>Đối tượng, phạm vi, nghiên cứu</a:t>
            </a:r>
          </a:p>
          <a:p>
            <a:pPr>
              <a:lnSpc>
                <a:spcPts val="4376"/>
              </a:lnSpc>
            </a:pPr>
            <a:r>
              <a:rPr lang="en-US" sz="2976" spc="92">
                <a:solidFill>
                  <a:srgbClr val="000000"/>
                </a:solidFill>
                <a:latin typeface="Lato Bold"/>
              </a:rPr>
              <a:t>Mục tiêu, mô tả bài toán</a:t>
            </a:r>
          </a:p>
        </p:txBody>
      </p:sp>
      <p:grpSp>
        <p:nvGrpSpPr>
          <p:cNvPr id="11" name="Group 11"/>
          <p:cNvGrpSpPr/>
          <p:nvPr/>
        </p:nvGrpSpPr>
        <p:grpSpPr>
          <a:xfrm>
            <a:off x="15473698" y="9258300"/>
            <a:ext cx="2814302" cy="482255"/>
            <a:chOff x="0" y="0"/>
            <a:chExt cx="3752403" cy="643007"/>
          </a:xfrm>
        </p:grpSpPr>
        <p:sp>
          <p:nvSpPr>
            <p:cNvPr id="12" name="AutoShape 12"/>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3" name="AutoShape 13"/>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4" name="AutoShape 14"/>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0" name="Freeform 20"/>
          <p:cNvSpPr/>
          <p:nvPr/>
        </p:nvSpPr>
        <p:spPr>
          <a:xfrm>
            <a:off x="14312563" y="3403719"/>
            <a:ext cx="3427005" cy="3418438"/>
          </a:xfrm>
          <a:custGeom>
            <a:avLst/>
            <a:gdLst/>
            <a:ahLst/>
            <a:cxnLst/>
            <a:rect l="l" t="t" r="r" b="b"/>
            <a:pathLst>
              <a:path w="3427005" h="3418438">
                <a:moveTo>
                  <a:pt x="0" y="0"/>
                </a:moveTo>
                <a:lnTo>
                  <a:pt x="3427006" y="0"/>
                </a:lnTo>
                <a:lnTo>
                  <a:pt x="3427006" y="3418438"/>
                </a:lnTo>
                <a:lnTo>
                  <a:pt x="0" y="34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37" name="TextBox 36">
            <a:extLst>
              <a:ext uri="{FF2B5EF4-FFF2-40B4-BE49-F238E27FC236}">
                <a16:creationId xmlns:a16="http://schemas.microsoft.com/office/drawing/2014/main" id="{A9207698-6288-57F8-4C8B-D29803D341CC}"/>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1449619" y="3141315"/>
            <a:ext cx="14800421" cy="5002119"/>
          </a:xfrm>
          <a:prstGeom prst="rect">
            <a:avLst/>
          </a:prstGeom>
        </p:spPr>
        <p:txBody>
          <a:bodyPr lIns="0" tIns="0" rIns="0" bIns="0" rtlCol="0" anchor="t">
            <a:spAutoFit/>
          </a:bodyPr>
          <a:lstStyle/>
          <a:p>
            <a:pPr>
              <a:lnSpc>
                <a:spcPts val="1074"/>
              </a:lnSpc>
            </a:pPr>
            <a:endParaRPr/>
          </a:p>
          <a:p>
            <a:pPr>
              <a:lnSpc>
                <a:spcPts val="5340"/>
              </a:lnSpc>
            </a:pPr>
            <a:r>
              <a:rPr lang="en-US" sz="3467" u="sng" spc="107">
                <a:solidFill>
                  <a:srgbClr val="000000"/>
                </a:solidFill>
                <a:latin typeface="Lato Bold Italics"/>
              </a:rPr>
              <a:t>Mục tiêu:</a:t>
            </a:r>
          </a:p>
          <a:p>
            <a:pPr marL="683885" lvl="1" indent="-341943">
              <a:lnSpc>
                <a:spcPts val="4878"/>
              </a:lnSpc>
              <a:buFont typeface="Arial"/>
              <a:buChar char="•"/>
            </a:pPr>
            <a:r>
              <a:rPr lang="en-US" sz="3167" spc="98">
                <a:solidFill>
                  <a:srgbClr val="000000"/>
                </a:solidFill>
                <a:latin typeface="Lato Bold"/>
              </a:rPr>
              <a:t>Gợi ý vị trí của HRS để tối đa hóa phạm vi phủ sóng của phương tiện sử dụng lõi nguyên liệu Hydro (Hydrogen Fuel Cell Vehicle - HFCV)</a:t>
            </a:r>
          </a:p>
          <a:p>
            <a:pPr>
              <a:lnSpc>
                <a:spcPts val="2260"/>
              </a:lnSpc>
            </a:pPr>
            <a:endParaRPr lang="en-US" sz="3167" spc="98">
              <a:solidFill>
                <a:srgbClr val="000000"/>
              </a:solidFill>
              <a:latin typeface="Lato Bold"/>
            </a:endParaRPr>
          </a:p>
          <a:p>
            <a:pPr marL="683885" lvl="1" indent="-341943">
              <a:lnSpc>
                <a:spcPts val="4878"/>
              </a:lnSpc>
              <a:buFont typeface="Arial"/>
              <a:buChar char="•"/>
            </a:pPr>
            <a:r>
              <a:rPr lang="en-US" sz="3167" spc="98">
                <a:solidFill>
                  <a:srgbClr val="000000"/>
                </a:solidFill>
                <a:latin typeface="Lato Bold"/>
              </a:rPr>
              <a:t>Chỉ định các HFCV cho HRS (hay số HFCV mà HRS đó được lên kế hoạch để phục vụ) sao cho tổng khoảng cách tiếp nhiên liệu cho các HFCV là nhỏ nhất</a:t>
            </a:r>
          </a:p>
          <a:p>
            <a:pPr>
              <a:lnSpc>
                <a:spcPts val="2260"/>
              </a:lnSpc>
            </a:pPr>
            <a:endParaRPr lang="en-US" sz="3167" spc="98">
              <a:solidFill>
                <a:srgbClr val="000000"/>
              </a:solidFill>
              <a:latin typeface="Lato Bold"/>
            </a:endParaRPr>
          </a:p>
          <a:p>
            <a:pPr marL="683885" lvl="1" indent="-341943">
              <a:lnSpc>
                <a:spcPts val="4878"/>
              </a:lnSpc>
              <a:buFont typeface="Arial"/>
              <a:buChar char="•"/>
            </a:pPr>
            <a:r>
              <a:rPr lang="en-US" sz="3167" spc="98">
                <a:solidFill>
                  <a:srgbClr val="000000"/>
                </a:solidFill>
                <a:latin typeface="Lato Bold"/>
              </a:rPr>
              <a:t>Giải quyết với các loại đường</a:t>
            </a: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210611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Demand fulfillment stage (giai đoạn nhu cầu):</a:t>
            </a:r>
          </a:p>
        </p:txBody>
      </p:sp>
      <p:sp>
        <p:nvSpPr>
          <p:cNvPr id="20" name="TextBox 19">
            <a:extLst>
              <a:ext uri="{FF2B5EF4-FFF2-40B4-BE49-F238E27FC236}">
                <a16:creationId xmlns:a16="http://schemas.microsoft.com/office/drawing/2014/main" id="{1609D21E-939F-A9DF-79DA-5701B2F0435C}"/>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2150E7C3-9126-741B-32FB-BBD70AF7AAF0}"/>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49C3268B-15D4-6BFA-74B3-8828B9E7FBA2}"/>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E6526533-A839-BC75-DE45-556BD3383BA6}"/>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071CBE64-2CC3-2932-ED56-8375CC92325D}"/>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4EAA3E43-7473-8121-0F03-0A97536E419E}"/>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9863D019-3C0C-0266-EE57-E5864B9D9598}"/>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11B98471-43C0-4E20-B2E0-6006ACDEDEB4}"/>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18766A01-D40B-0DBC-B07F-AD96DE07E37D}"/>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79814A41-1BC9-A87B-B25E-5298CB7C6731}"/>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1449619" y="3141315"/>
            <a:ext cx="14800421" cy="5334225"/>
          </a:xfrm>
          <a:prstGeom prst="rect">
            <a:avLst/>
          </a:prstGeom>
        </p:spPr>
        <p:txBody>
          <a:bodyPr lIns="0" tIns="0" rIns="0" bIns="0" rtlCol="0" anchor="t">
            <a:spAutoFit/>
          </a:bodyPr>
          <a:lstStyle/>
          <a:p>
            <a:pPr>
              <a:lnSpc>
                <a:spcPts val="1074"/>
              </a:lnSpc>
            </a:pPr>
            <a:endParaRPr/>
          </a:p>
          <a:p>
            <a:pPr>
              <a:lnSpc>
                <a:spcPts val="5340"/>
              </a:lnSpc>
            </a:pPr>
            <a:r>
              <a:rPr lang="en-US" sz="3467" u="sng" spc="107">
                <a:solidFill>
                  <a:srgbClr val="000000"/>
                </a:solidFill>
                <a:latin typeface="Lato Bold Italics"/>
              </a:rPr>
              <a:t>Giải Pháp:</a:t>
            </a:r>
          </a:p>
          <a:p>
            <a:pPr marL="683885" lvl="1" indent="-341943">
              <a:lnSpc>
                <a:spcPts val="4878"/>
              </a:lnSpc>
              <a:buFont typeface="Arial"/>
              <a:buChar char="•"/>
            </a:pPr>
            <a:r>
              <a:rPr lang="en-US" sz="3167" spc="98">
                <a:solidFill>
                  <a:srgbClr val="000000"/>
                </a:solidFill>
                <a:latin typeface="Lato Bold"/>
              </a:rPr>
              <a:t>Tối ưu hóa vị trí của HRS dựa trên vị trí của các cơ sở hạ tầng cung cấp nguyên liệu cho nó</a:t>
            </a:r>
          </a:p>
          <a:p>
            <a:pPr>
              <a:lnSpc>
                <a:spcPts val="2260"/>
              </a:lnSpc>
            </a:pPr>
            <a:endParaRPr lang="en-US" sz="3167" spc="98">
              <a:solidFill>
                <a:srgbClr val="000000"/>
              </a:solidFill>
              <a:latin typeface="Lato Bold"/>
            </a:endParaRPr>
          </a:p>
          <a:p>
            <a:pPr marL="683885" lvl="1" indent="-341943">
              <a:lnSpc>
                <a:spcPts val="4878"/>
              </a:lnSpc>
              <a:buFont typeface="Arial"/>
              <a:buChar char="•"/>
            </a:pPr>
            <a:r>
              <a:rPr lang="en-US" sz="3167" spc="98">
                <a:solidFill>
                  <a:srgbClr val="000000"/>
                </a:solidFill>
                <a:latin typeface="Lato Bold"/>
              </a:rPr>
              <a:t>Nhóm tác giả sử dụng 2 mô hình: Max cover model, p-median model</a:t>
            </a:r>
          </a:p>
          <a:p>
            <a:pPr marL="1367771" lvl="2" indent="-455924">
              <a:lnSpc>
                <a:spcPts val="4878"/>
              </a:lnSpc>
              <a:buFont typeface="Arial"/>
              <a:buChar char="⚬"/>
            </a:pPr>
            <a:r>
              <a:rPr lang="en-US" sz="3167" spc="98">
                <a:solidFill>
                  <a:srgbClr val="000000"/>
                </a:solidFill>
                <a:latin typeface="Lato Bold"/>
              </a:rPr>
              <a:t>Max cover model: Tập trung</a:t>
            </a:r>
            <a:r>
              <a:rPr lang="en-US" sz="3167" spc="98">
                <a:solidFill>
                  <a:srgbClr val="000000"/>
                </a:solidFill>
                <a:latin typeface="Lato Bold Italics"/>
              </a:rPr>
              <a:t> tối đa hóa độ phủ (cover) các</a:t>
            </a:r>
            <a:r>
              <a:rPr lang="en-US" sz="3167" spc="98">
                <a:solidFill>
                  <a:srgbClr val="000000"/>
                </a:solidFill>
                <a:latin typeface="Lato Bold"/>
              </a:rPr>
              <a:t> HFCV với số HRS cho trước.</a:t>
            </a:r>
          </a:p>
          <a:p>
            <a:pPr marL="1367771" lvl="2" indent="-455924">
              <a:lnSpc>
                <a:spcPts val="4878"/>
              </a:lnSpc>
              <a:buFont typeface="Arial"/>
              <a:buChar char="⚬"/>
            </a:pPr>
            <a:r>
              <a:rPr lang="en-US" sz="3167" spc="98">
                <a:solidFill>
                  <a:srgbClr val="000000"/>
                </a:solidFill>
                <a:latin typeface="Lato Bold"/>
              </a:rPr>
              <a:t>p-median model: Tập trung </a:t>
            </a:r>
            <a:r>
              <a:rPr lang="en-US" sz="3167" spc="98">
                <a:solidFill>
                  <a:srgbClr val="000000"/>
                </a:solidFill>
                <a:latin typeface="Lato Bold Italics"/>
              </a:rPr>
              <a:t>giảm thiểu chi phí vận chuyển</a:t>
            </a:r>
            <a:r>
              <a:rPr lang="en-US" sz="3167" spc="98">
                <a:solidFill>
                  <a:srgbClr val="000000"/>
                </a:solidFill>
                <a:latin typeface="Lato Bold"/>
              </a:rPr>
              <a:t> (khoảng cách, thời gian) từ HFCV đến số HRS cho trước.</a:t>
            </a: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210611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Demand fulfillment stage (giai đoạn nhu cầu):</a:t>
            </a:r>
          </a:p>
        </p:txBody>
      </p:sp>
      <p:sp>
        <p:nvSpPr>
          <p:cNvPr id="20" name="TextBox 19">
            <a:extLst>
              <a:ext uri="{FF2B5EF4-FFF2-40B4-BE49-F238E27FC236}">
                <a16:creationId xmlns:a16="http://schemas.microsoft.com/office/drawing/2014/main" id="{51C1203C-151C-2F1A-66D1-05BB6E29BE11}"/>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29</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72377FAF-FE7E-525C-E661-D6360215BA6B}"/>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8E09A0B6-4781-D3F0-36D8-5CA802CB7401}"/>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F53482DD-151D-9FB8-2ED0-1FA5436AEF28}"/>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9EAE5704-F738-96E5-7709-648AC60AAA52}"/>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B8BE4539-95D3-EF84-65B8-9E419E09AB94}"/>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58E01B0C-C1F2-3DCF-935E-621A4DF1EC19}"/>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845B8D44-C475-77A6-1F9F-68FED9E73C54}"/>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832A3080-D2CD-C5E9-2C76-4D9DD9C891C1}"/>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0C17420F-8433-CA4C-81A6-5C9B0BAD79A7}"/>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2982388" y="2806206"/>
            <a:ext cx="11860501" cy="2177611"/>
          </a:xfrm>
          <a:custGeom>
            <a:avLst/>
            <a:gdLst/>
            <a:ahLst/>
            <a:cxnLst/>
            <a:rect l="l" t="t" r="r" b="b"/>
            <a:pathLst>
              <a:path w="11860501" h="2177611">
                <a:moveTo>
                  <a:pt x="0" y="0"/>
                </a:moveTo>
                <a:lnTo>
                  <a:pt x="11860501" y="0"/>
                </a:lnTo>
                <a:lnTo>
                  <a:pt x="11860501" y="2177611"/>
                </a:lnTo>
                <a:lnTo>
                  <a:pt x="0" y="2177611"/>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8" name="TextBox 18"/>
          <p:cNvSpPr txBox="1"/>
          <p:nvPr/>
        </p:nvSpPr>
        <p:spPr>
          <a:xfrm>
            <a:off x="1198258" y="1725446"/>
            <a:ext cx="11995464" cy="872182"/>
          </a:xfrm>
          <a:prstGeom prst="rect">
            <a:avLst/>
          </a:prstGeom>
        </p:spPr>
        <p:txBody>
          <a:bodyPr lIns="0" tIns="0" rIns="0" bIns="0" rtlCol="0" anchor="t">
            <a:spAutoFit/>
          </a:bodyPr>
          <a:lstStyle/>
          <a:p>
            <a:pPr algn="l">
              <a:lnSpc>
                <a:spcPts val="7758"/>
              </a:lnSpc>
            </a:pPr>
            <a:r>
              <a:rPr lang="en-US" sz="3688" spc="-182">
                <a:solidFill>
                  <a:srgbClr val="000000"/>
                </a:solidFill>
                <a:latin typeface="Roboto Bold Italics"/>
              </a:rPr>
              <a:t>Demand fulfillment stage (giai đoạn nhu cầu):</a:t>
            </a:r>
          </a:p>
        </p:txBody>
      </p:sp>
      <p:sp>
        <p:nvSpPr>
          <p:cNvPr id="19" name="Freeform 19"/>
          <p:cNvSpPr/>
          <p:nvPr/>
        </p:nvSpPr>
        <p:spPr>
          <a:xfrm>
            <a:off x="2985456" y="5019993"/>
            <a:ext cx="11857434" cy="4189627"/>
          </a:xfrm>
          <a:custGeom>
            <a:avLst/>
            <a:gdLst/>
            <a:ahLst/>
            <a:cxnLst/>
            <a:rect l="l" t="t" r="r" b="b"/>
            <a:pathLst>
              <a:path w="11857434" h="4189627">
                <a:moveTo>
                  <a:pt x="0" y="0"/>
                </a:moveTo>
                <a:lnTo>
                  <a:pt x="11857433" y="0"/>
                </a:lnTo>
                <a:lnTo>
                  <a:pt x="11857433" y="4189626"/>
                </a:lnTo>
                <a:lnTo>
                  <a:pt x="0" y="4189626"/>
                </a:lnTo>
                <a:lnTo>
                  <a:pt x="0" y="0"/>
                </a:lnTo>
                <a:close/>
              </a:path>
            </a:pathLst>
          </a:custGeom>
          <a:blipFill>
            <a:blip r:embed="rId5"/>
            <a:stretch>
              <a:fillRect/>
            </a:stretch>
          </a:blipFill>
        </p:spPr>
        <p:txBody>
          <a:bodyPr/>
          <a:lstStyle/>
          <a:p>
            <a:endParaRPr lang="vi-VN"/>
          </a:p>
        </p:txBody>
      </p:sp>
      <p:sp>
        <p:nvSpPr>
          <p:cNvPr id="21" name="TextBox 20">
            <a:extLst>
              <a:ext uri="{FF2B5EF4-FFF2-40B4-BE49-F238E27FC236}">
                <a16:creationId xmlns:a16="http://schemas.microsoft.com/office/drawing/2014/main" id="{61C03EC3-F962-53B1-49F6-F74BEC536E0C}"/>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30</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2" name="Group 24">
            <a:extLst>
              <a:ext uri="{FF2B5EF4-FFF2-40B4-BE49-F238E27FC236}">
                <a16:creationId xmlns:a16="http://schemas.microsoft.com/office/drawing/2014/main" id="{9798A79A-BC8C-47CA-A8D1-D8FACAF3C157}"/>
              </a:ext>
            </a:extLst>
          </p:cNvPr>
          <p:cNvGrpSpPr/>
          <p:nvPr/>
        </p:nvGrpSpPr>
        <p:grpSpPr>
          <a:xfrm>
            <a:off x="15473698" y="9258300"/>
            <a:ext cx="2814302" cy="482255"/>
            <a:chOff x="0" y="0"/>
            <a:chExt cx="3752403" cy="643007"/>
          </a:xfrm>
        </p:grpSpPr>
        <p:sp>
          <p:nvSpPr>
            <p:cNvPr id="23" name="AutoShape 25">
              <a:extLst>
                <a:ext uri="{FF2B5EF4-FFF2-40B4-BE49-F238E27FC236}">
                  <a16:creationId xmlns:a16="http://schemas.microsoft.com/office/drawing/2014/main" id="{2093EFE0-0263-77D6-4991-DCF46452721F}"/>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6">
              <a:extLst>
                <a:ext uri="{FF2B5EF4-FFF2-40B4-BE49-F238E27FC236}">
                  <a16:creationId xmlns:a16="http://schemas.microsoft.com/office/drawing/2014/main" id="{3CC9F2B6-44F9-40F6-79ED-FBB30927AD5B}"/>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7">
              <a:extLst>
                <a:ext uri="{FF2B5EF4-FFF2-40B4-BE49-F238E27FC236}">
                  <a16:creationId xmlns:a16="http://schemas.microsoft.com/office/drawing/2014/main" id="{763BF74A-8C0C-BB2F-AE0A-ACDDCF8D86DC}"/>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8">
              <a:extLst>
                <a:ext uri="{FF2B5EF4-FFF2-40B4-BE49-F238E27FC236}">
                  <a16:creationId xmlns:a16="http://schemas.microsoft.com/office/drawing/2014/main" id="{43A5BEBF-52A7-F05D-8EDF-92CBA91459CE}"/>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29">
              <a:extLst>
                <a:ext uri="{FF2B5EF4-FFF2-40B4-BE49-F238E27FC236}">
                  <a16:creationId xmlns:a16="http://schemas.microsoft.com/office/drawing/2014/main" id="{99EDC189-21A7-C89D-3FC4-A1092B37A52A}"/>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0">
              <a:extLst>
                <a:ext uri="{FF2B5EF4-FFF2-40B4-BE49-F238E27FC236}">
                  <a16:creationId xmlns:a16="http://schemas.microsoft.com/office/drawing/2014/main" id="{3CF854CF-5237-C6EA-F358-2F199E6C5577}"/>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1">
              <a:extLst>
                <a:ext uri="{FF2B5EF4-FFF2-40B4-BE49-F238E27FC236}">
                  <a16:creationId xmlns:a16="http://schemas.microsoft.com/office/drawing/2014/main" id="{B936E545-A494-8913-9CFF-43066A4F19F0}"/>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0" name="AutoShape 32">
              <a:extLst>
                <a:ext uri="{FF2B5EF4-FFF2-40B4-BE49-F238E27FC236}">
                  <a16:creationId xmlns:a16="http://schemas.microsoft.com/office/drawing/2014/main" id="{4F5C338A-543B-34EE-8FB0-F2F8E857E7B1}"/>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1925586" y="2864329"/>
            <a:ext cx="14483767" cy="6393971"/>
          </a:xfrm>
          <a:prstGeom prst="rect">
            <a:avLst/>
          </a:prstGeom>
        </p:spPr>
        <p:txBody>
          <a:bodyPr lIns="0" tIns="0" rIns="0" bIns="0" rtlCol="0" anchor="t">
            <a:spAutoFit/>
          </a:bodyPr>
          <a:lstStyle/>
          <a:p>
            <a:pPr>
              <a:lnSpc>
                <a:spcPts val="971"/>
              </a:lnSpc>
            </a:pPr>
            <a:endParaRPr/>
          </a:p>
          <a:p>
            <a:pPr>
              <a:lnSpc>
                <a:spcPts val="4548"/>
              </a:lnSpc>
            </a:pPr>
            <a:r>
              <a:rPr lang="en-US" sz="2953" u="sng" spc="91">
                <a:solidFill>
                  <a:srgbClr val="000000"/>
                </a:solidFill>
                <a:latin typeface="Lato Bold"/>
              </a:rPr>
              <a:t>Mục tiêu: </a:t>
            </a:r>
          </a:p>
          <a:p>
            <a:pPr marL="637715" lvl="1" indent="-318858">
              <a:lnSpc>
                <a:spcPts val="4548"/>
              </a:lnSpc>
              <a:buFont typeface="Arial"/>
              <a:buChar char="•"/>
            </a:pPr>
            <a:r>
              <a:rPr lang="en-US" sz="2953" spc="91">
                <a:solidFill>
                  <a:srgbClr val="000000"/>
                </a:solidFill>
                <a:latin typeface="Lato Bold"/>
              </a:rPr>
              <a:t>Tối đa số lượng HFCV được chỉ định cho HRS (hay phục vụ được nhiều HFCV nhất với số HRS tối ưu nhất)</a:t>
            </a:r>
          </a:p>
          <a:p>
            <a:pPr>
              <a:lnSpc>
                <a:spcPts val="4548"/>
              </a:lnSpc>
            </a:pPr>
            <a:r>
              <a:rPr lang="en-US" sz="2953" u="sng" spc="91">
                <a:solidFill>
                  <a:srgbClr val="000000"/>
                </a:solidFill>
                <a:latin typeface="Lato Bold"/>
              </a:rPr>
              <a:t>Ràng buộc:</a:t>
            </a:r>
          </a:p>
          <a:p>
            <a:pPr marL="637715" lvl="1" indent="-318858">
              <a:lnSpc>
                <a:spcPts val="4548"/>
              </a:lnSpc>
              <a:buFont typeface="Arial"/>
              <a:buChar char="•"/>
            </a:pPr>
            <a:r>
              <a:rPr lang="en-US" sz="2953" spc="91">
                <a:solidFill>
                  <a:srgbClr val="000000"/>
                </a:solidFill>
                <a:latin typeface="Lato Bold"/>
              </a:rPr>
              <a:t>Quy mô nhu cầu (demand size) tại mỗi điểm nhu cầu (demand point)</a:t>
            </a:r>
          </a:p>
          <a:p>
            <a:pPr marL="637715" lvl="1" indent="-318858">
              <a:lnSpc>
                <a:spcPts val="4548"/>
              </a:lnSpc>
              <a:buFont typeface="Arial"/>
              <a:buChar char="•"/>
            </a:pPr>
            <a:r>
              <a:rPr lang="en-US" sz="2953" spc="91">
                <a:solidFill>
                  <a:srgbClr val="000000"/>
                </a:solidFill>
                <a:latin typeface="Lato Bold"/>
              </a:rPr>
              <a:t>Số HRS có thể lắp đặt</a:t>
            </a:r>
          </a:p>
          <a:p>
            <a:pPr marL="637715" lvl="1" indent="-318858">
              <a:lnSpc>
                <a:spcPts val="4548"/>
              </a:lnSpc>
              <a:buFont typeface="Arial"/>
              <a:buChar char="•"/>
            </a:pPr>
            <a:r>
              <a:rPr lang="en-US" sz="2953" spc="91">
                <a:solidFill>
                  <a:srgbClr val="000000"/>
                </a:solidFill>
                <a:latin typeface="Lato Bold"/>
              </a:rPr>
              <a:t>Số bộ sạc Hydro có thể lắp đặt</a:t>
            </a:r>
          </a:p>
          <a:p>
            <a:pPr marL="637715" lvl="1" indent="-318858">
              <a:lnSpc>
                <a:spcPts val="4548"/>
              </a:lnSpc>
              <a:buFont typeface="Arial"/>
              <a:buChar char="•"/>
            </a:pPr>
            <a:r>
              <a:rPr lang="en-US" sz="2953" spc="91">
                <a:solidFill>
                  <a:srgbClr val="000000"/>
                </a:solidFill>
                <a:latin typeface="Lato Bold"/>
              </a:rPr>
              <a:t>Số HRS hiện có</a:t>
            </a:r>
          </a:p>
          <a:p>
            <a:pPr marL="637715" lvl="1" indent="-318858">
              <a:lnSpc>
                <a:spcPts val="4548"/>
              </a:lnSpc>
              <a:buFont typeface="Arial"/>
              <a:buChar char="•"/>
            </a:pPr>
            <a:r>
              <a:rPr lang="en-US" sz="2953" spc="91">
                <a:solidFill>
                  <a:srgbClr val="000000"/>
                </a:solidFill>
                <a:latin typeface="Lato Bold"/>
              </a:rPr>
              <a:t>Tính phù hợp: hạn chế khoảng cách giữa điểm nhu cầu và địa điểm cần đặt HRS, tính sẵn có của bộ sạc hydro hóa lỏng tại địa điểm cần đặt HRS</a:t>
            </a:r>
          </a:p>
          <a:p>
            <a:pPr>
              <a:lnSpc>
                <a:spcPts val="4548"/>
              </a:lnSpc>
            </a:pPr>
            <a:endParaRPr lang="en-US" sz="2953" spc="91">
              <a:solidFill>
                <a:srgbClr val="000000"/>
              </a:solidFill>
              <a:latin typeface="Lato Bold"/>
            </a:endParaRP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1725446"/>
            <a:ext cx="11995464" cy="872182"/>
          </a:xfrm>
          <a:prstGeom prst="rect">
            <a:avLst/>
          </a:prstGeom>
        </p:spPr>
        <p:txBody>
          <a:bodyPr lIns="0" tIns="0" rIns="0" bIns="0" rtlCol="0" anchor="t">
            <a:spAutoFit/>
          </a:bodyPr>
          <a:lstStyle/>
          <a:p>
            <a:pPr algn="l">
              <a:lnSpc>
                <a:spcPts val="7758"/>
              </a:lnSpc>
            </a:pPr>
            <a:r>
              <a:rPr lang="en-US" sz="3688" spc="-182">
                <a:solidFill>
                  <a:srgbClr val="000000"/>
                </a:solidFill>
                <a:latin typeface="Roboto Bold Italics"/>
              </a:rPr>
              <a:t>Max cover model</a:t>
            </a:r>
          </a:p>
        </p:txBody>
      </p:sp>
      <p:sp>
        <p:nvSpPr>
          <p:cNvPr id="20" name="TextBox 19">
            <a:extLst>
              <a:ext uri="{FF2B5EF4-FFF2-40B4-BE49-F238E27FC236}">
                <a16:creationId xmlns:a16="http://schemas.microsoft.com/office/drawing/2014/main" id="{412A97BA-B90F-EBC4-CB19-025A15D9358C}"/>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19776EF6-6182-6FE4-FA9A-D7A89E49088B}"/>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9A8E4142-34C6-4817-B7F9-8FC7F1234F59}"/>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DB4B4C65-7C50-5610-54D8-7CE5DF6EDD00}"/>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1FAFFF8A-4022-0CE8-67BF-37A7F9985809}"/>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12C7850F-1422-4210-08DF-204E0A163897}"/>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3EB67F46-3A20-D604-DA0E-646C648B2412}"/>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7E38FD6C-53F4-B2A0-CE3E-7219F117D1C0}"/>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A955D149-1E89-A42F-74E9-F11D174D3E93}"/>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DD2146C0-9F83-D1F0-4E7C-1F29E3EA4C24}"/>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2077596" y="2924774"/>
            <a:ext cx="15181704" cy="4290437"/>
          </a:xfrm>
          <a:prstGeom prst="rect">
            <a:avLst/>
          </a:prstGeom>
        </p:spPr>
        <p:txBody>
          <a:bodyPr lIns="0" tIns="0" rIns="0" bIns="0" rtlCol="0" anchor="t">
            <a:spAutoFit/>
          </a:bodyPr>
          <a:lstStyle/>
          <a:p>
            <a:pPr>
              <a:lnSpc>
                <a:spcPts val="1018"/>
              </a:lnSpc>
            </a:pPr>
            <a:endParaRPr/>
          </a:p>
          <a:p>
            <a:pPr>
              <a:lnSpc>
                <a:spcPts val="4767"/>
              </a:lnSpc>
            </a:pPr>
            <a:r>
              <a:rPr lang="en-US" sz="3096" u="sng" spc="95">
                <a:solidFill>
                  <a:srgbClr val="000000"/>
                </a:solidFill>
                <a:latin typeface="Lato Bold"/>
              </a:rPr>
              <a:t>Mục tiêu: </a:t>
            </a:r>
          </a:p>
          <a:p>
            <a:pPr marL="668445" lvl="1" indent="-334223">
              <a:lnSpc>
                <a:spcPts val="4767"/>
              </a:lnSpc>
              <a:buFont typeface="Arial"/>
              <a:buChar char="•"/>
            </a:pPr>
            <a:r>
              <a:rPr lang="en-US" sz="3096" spc="95">
                <a:solidFill>
                  <a:srgbClr val="000000"/>
                </a:solidFill>
                <a:latin typeface="Lato Bold"/>
              </a:rPr>
              <a:t>Giảm thiểu tổng khoảng cách giữa HRS và điểm nhu cầu (demand point)</a:t>
            </a:r>
          </a:p>
          <a:p>
            <a:pPr>
              <a:lnSpc>
                <a:spcPts val="4767"/>
              </a:lnSpc>
            </a:pPr>
            <a:r>
              <a:rPr lang="en-US" sz="3096" u="sng" spc="95">
                <a:solidFill>
                  <a:srgbClr val="000000"/>
                </a:solidFill>
                <a:latin typeface="Lato Bold"/>
              </a:rPr>
              <a:t>Ràng buộc:</a:t>
            </a:r>
          </a:p>
          <a:p>
            <a:pPr marL="668445" lvl="1" indent="-334223">
              <a:lnSpc>
                <a:spcPts val="4767"/>
              </a:lnSpc>
              <a:buFont typeface="Arial"/>
              <a:buChar char="•"/>
            </a:pPr>
            <a:r>
              <a:rPr lang="en-US" sz="3096" spc="95">
                <a:solidFill>
                  <a:srgbClr val="000000"/>
                </a:solidFill>
                <a:latin typeface="Lato Bold"/>
              </a:rPr>
              <a:t>Tương tự như mô hình Max cover</a:t>
            </a:r>
          </a:p>
          <a:p>
            <a:pPr marL="668445" lvl="1" indent="-334223">
              <a:lnSpc>
                <a:spcPts val="4767"/>
              </a:lnSpc>
              <a:buFont typeface="Arial"/>
              <a:buChar char="•"/>
            </a:pPr>
            <a:r>
              <a:rPr lang="en-US" sz="3096" spc="95">
                <a:solidFill>
                  <a:srgbClr val="000000"/>
                </a:solidFill>
                <a:latin typeface="Lato Bold"/>
              </a:rPr>
              <a:t>Phải thỏa kết quả về độ phủ lấy từ mô hình Max cover</a:t>
            </a:r>
          </a:p>
          <a:p>
            <a:pPr>
              <a:lnSpc>
                <a:spcPts val="4767"/>
              </a:lnSpc>
            </a:pPr>
            <a:endParaRPr lang="en-US" sz="3096" spc="95">
              <a:solidFill>
                <a:srgbClr val="000000"/>
              </a:solidFill>
              <a:latin typeface="Lato Bold"/>
            </a:endParaRPr>
          </a:p>
          <a:p>
            <a:pPr>
              <a:lnSpc>
                <a:spcPts val="4767"/>
              </a:lnSpc>
            </a:pPr>
            <a:endParaRPr lang="en-US" sz="3096" spc="95">
              <a:solidFill>
                <a:srgbClr val="000000"/>
              </a:solidFill>
              <a:latin typeface="Lato Bold"/>
            </a:endParaRP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1725446"/>
            <a:ext cx="11995464" cy="872182"/>
          </a:xfrm>
          <a:prstGeom prst="rect">
            <a:avLst/>
          </a:prstGeom>
        </p:spPr>
        <p:txBody>
          <a:bodyPr lIns="0" tIns="0" rIns="0" bIns="0" rtlCol="0" anchor="t">
            <a:spAutoFit/>
          </a:bodyPr>
          <a:lstStyle/>
          <a:p>
            <a:pPr algn="l">
              <a:lnSpc>
                <a:spcPts val="7758"/>
              </a:lnSpc>
            </a:pPr>
            <a:r>
              <a:rPr lang="en-US" sz="3688" spc="-182">
                <a:solidFill>
                  <a:srgbClr val="000000"/>
                </a:solidFill>
                <a:latin typeface="Roboto Bold Italics"/>
              </a:rPr>
              <a:t>p-median model</a:t>
            </a:r>
          </a:p>
        </p:txBody>
      </p:sp>
      <p:sp>
        <p:nvSpPr>
          <p:cNvPr id="20" name="TextBox 19">
            <a:extLst>
              <a:ext uri="{FF2B5EF4-FFF2-40B4-BE49-F238E27FC236}">
                <a16:creationId xmlns:a16="http://schemas.microsoft.com/office/drawing/2014/main" id="{DCEA9A9C-CEA8-9907-F2FF-0E1F7E928602}"/>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AFE23247-E553-FFF0-F5C6-06CF409DF71E}"/>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8CC3EC5B-91CB-8AB2-E6D7-3A5CCAD9053A}"/>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AF0A1D75-A500-2430-97A9-C27F70AD3CCB}"/>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8E036E73-5BA8-A9AD-6F4E-31A9976A7562}"/>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1F8D279C-4C2C-12DF-3815-5445E54F5C6C}"/>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D651100D-C76A-2A06-1C02-C3D0D9803FB5}"/>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49F8DC9B-79F0-A619-7FC3-AE1EB9281E00}"/>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7F9584BC-5AAD-2C62-9BBF-2EFFC49D9EEB}"/>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554F1AA7-36C4-7E08-62C0-5EBD552859ED}"/>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1449619" y="3141315"/>
            <a:ext cx="14800421" cy="4387370"/>
          </a:xfrm>
          <a:prstGeom prst="rect">
            <a:avLst/>
          </a:prstGeom>
        </p:spPr>
        <p:txBody>
          <a:bodyPr lIns="0" tIns="0" rIns="0" bIns="0" rtlCol="0" anchor="t">
            <a:spAutoFit/>
          </a:bodyPr>
          <a:lstStyle/>
          <a:p>
            <a:pPr>
              <a:lnSpc>
                <a:spcPts val="1074"/>
              </a:lnSpc>
            </a:pPr>
            <a:endParaRPr/>
          </a:p>
          <a:p>
            <a:pPr>
              <a:lnSpc>
                <a:spcPts val="5340"/>
              </a:lnSpc>
            </a:pPr>
            <a:r>
              <a:rPr lang="en-US" sz="3467" u="sng" spc="107">
                <a:solidFill>
                  <a:srgbClr val="000000"/>
                </a:solidFill>
                <a:latin typeface="Lato Bold Italics"/>
              </a:rPr>
              <a:t>Kết quả:</a:t>
            </a:r>
          </a:p>
          <a:p>
            <a:pPr marL="683885" lvl="1" indent="-341943">
              <a:lnSpc>
                <a:spcPts val="4878"/>
              </a:lnSpc>
              <a:buFont typeface="Arial"/>
              <a:buChar char="•"/>
            </a:pPr>
            <a:r>
              <a:rPr lang="en-US" sz="3167" spc="98">
                <a:solidFill>
                  <a:srgbClr val="000000"/>
                </a:solidFill>
                <a:latin typeface="Lato Bold"/>
              </a:rPr>
              <a:t>Kế hoạch triển khai HRS và phân bổ điểm nhu cầu (demand point) cho HRS</a:t>
            </a:r>
          </a:p>
          <a:p>
            <a:pPr>
              <a:lnSpc>
                <a:spcPts val="2260"/>
              </a:lnSpc>
            </a:pPr>
            <a:endParaRPr lang="en-US" sz="3167" spc="98">
              <a:solidFill>
                <a:srgbClr val="000000"/>
              </a:solidFill>
              <a:latin typeface="Lato Bold"/>
            </a:endParaRPr>
          </a:p>
          <a:p>
            <a:pPr marL="683885" lvl="1" indent="-341943">
              <a:lnSpc>
                <a:spcPts val="4878"/>
              </a:lnSpc>
              <a:buFont typeface="Arial"/>
              <a:buChar char="•"/>
            </a:pPr>
            <a:r>
              <a:rPr lang="en-US" sz="3167" spc="98">
                <a:solidFill>
                  <a:srgbClr val="000000"/>
                </a:solidFill>
                <a:latin typeface="Lato Bold"/>
              </a:rPr>
              <a:t>Xác định được lượng hydro cần thiết để tiếp nhiên liệu cho HFCV của mỗi HRS.</a:t>
            </a:r>
          </a:p>
          <a:p>
            <a:pPr>
              <a:lnSpc>
                <a:spcPts val="2260"/>
              </a:lnSpc>
            </a:pPr>
            <a:endParaRPr lang="en-US" sz="3167" spc="98">
              <a:solidFill>
                <a:srgbClr val="000000"/>
              </a:solidFill>
              <a:latin typeface="Lato Bold"/>
            </a:endParaRPr>
          </a:p>
          <a:p>
            <a:pPr>
              <a:lnSpc>
                <a:spcPts val="4878"/>
              </a:lnSpc>
            </a:pPr>
            <a:endParaRPr lang="en-US" sz="3167" spc="98">
              <a:solidFill>
                <a:srgbClr val="000000"/>
              </a:solidFill>
              <a:latin typeface="Lato Bold"/>
            </a:endParaRP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210611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Demand fulfillment stage (giai đoạn nhu cầu):</a:t>
            </a:r>
          </a:p>
        </p:txBody>
      </p:sp>
      <p:sp>
        <p:nvSpPr>
          <p:cNvPr id="20" name="TextBox 19">
            <a:extLst>
              <a:ext uri="{FF2B5EF4-FFF2-40B4-BE49-F238E27FC236}">
                <a16:creationId xmlns:a16="http://schemas.microsoft.com/office/drawing/2014/main" id="{E6F25981-D1A9-53C4-B103-96A0E520BC1D}"/>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1F577523-BFCF-9240-8567-FE7BDD4DDA88}"/>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E46D292E-4650-5B0A-CF46-231A20DC020D}"/>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E2CC0F98-EE42-DCA7-3F9B-1B164236B8EE}"/>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44B65C82-C3B4-480E-B8BF-2C7B51342E1C}"/>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AF859D46-45C5-F1C2-8CE6-71CD84038282}"/>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E81C258B-A460-A49F-1D23-D753F968A080}"/>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B45ACC72-81C4-2A9D-8458-D9E6A1882ECF}"/>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D8C83268-C46D-E901-161F-4D2A8D844663}"/>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F7876B4C-5442-8748-59C9-94A81EB70C6F}"/>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198258"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(3) Áp Dụng Mô Hình Tối Ưu Hóa</a:t>
            </a:r>
          </a:p>
        </p:txBody>
      </p:sp>
      <p:sp>
        <p:nvSpPr>
          <p:cNvPr id="12" name="TextBox 12"/>
          <p:cNvSpPr txBox="1"/>
          <p:nvPr/>
        </p:nvSpPr>
        <p:spPr>
          <a:xfrm>
            <a:off x="1449619" y="3141315"/>
            <a:ext cx="14800421" cy="3489978"/>
          </a:xfrm>
          <a:prstGeom prst="rect">
            <a:avLst/>
          </a:prstGeom>
        </p:spPr>
        <p:txBody>
          <a:bodyPr lIns="0" tIns="0" rIns="0" bIns="0" rtlCol="0" anchor="t">
            <a:spAutoFit/>
          </a:bodyPr>
          <a:lstStyle/>
          <a:p>
            <a:pPr>
              <a:lnSpc>
                <a:spcPts val="1074"/>
              </a:lnSpc>
            </a:pPr>
            <a:endParaRPr/>
          </a:p>
          <a:p>
            <a:pPr>
              <a:lnSpc>
                <a:spcPts val="5340"/>
              </a:lnSpc>
            </a:pPr>
            <a:r>
              <a:rPr lang="en-US" sz="3467" u="sng" spc="107">
                <a:solidFill>
                  <a:srgbClr val="000000"/>
                </a:solidFill>
                <a:latin typeface="Lato Bold Italics"/>
              </a:rPr>
              <a:t>Mục tiêu:</a:t>
            </a:r>
          </a:p>
          <a:p>
            <a:pPr marL="683885" lvl="1" indent="-341943">
              <a:lnSpc>
                <a:spcPts val="4878"/>
              </a:lnSpc>
              <a:buFont typeface="Arial"/>
              <a:buChar char="•"/>
            </a:pPr>
            <a:r>
              <a:rPr lang="en-US" sz="3167" spc="98">
                <a:solidFill>
                  <a:srgbClr val="000000"/>
                </a:solidFill>
                <a:latin typeface="Lato Bold"/>
              </a:rPr>
              <a:t>Giảm thiểu chi phí vận chuyển, bằng cách phân bổ vị trí giữa Các Cơ Sở Sản Xuất (production facility - PF) với vị trí của các HRS đã được xác định</a:t>
            </a:r>
          </a:p>
          <a:p>
            <a:pPr>
              <a:lnSpc>
                <a:spcPts val="2260"/>
              </a:lnSpc>
            </a:pPr>
            <a:endParaRPr lang="en-US" sz="3167" spc="98">
              <a:solidFill>
                <a:srgbClr val="000000"/>
              </a:solidFill>
              <a:latin typeface="Lato Bold"/>
            </a:endParaRPr>
          </a:p>
          <a:p>
            <a:pPr>
              <a:lnSpc>
                <a:spcPts val="4878"/>
              </a:lnSpc>
            </a:pPr>
            <a:r>
              <a:rPr lang="en-US" sz="3167" spc="98">
                <a:solidFill>
                  <a:srgbClr val="000000"/>
                </a:solidFill>
                <a:latin typeface="Lato Bold"/>
              </a:rPr>
              <a:t>=&gt;  Tối ưu hóa chi phí vận chuyển, trong khi vẫn thỏa lượng hydro cần thiết của mỗi HRS  </a:t>
            </a:r>
          </a:p>
        </p:txBody>
      </p:sp>
      <p:sp>
        <p:nvSpPr>
          <p:cNvPr id="13" name="Freeform 13"/>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4" name="Group 14"/>
          <p:cNvGrpSpPr/>
          <p:nvPr/>
        </p:nvGrpSpPr>
        <p:grpSpPr>
          <a:xfrm>
            <a:off x="1384684" y="9962109"/>
            <a:ext cx="15524465" cy="2915646"/>
            <a:chOff x="0" y="0"/>
            <a:chExt cx="4327784" cy="812800"/>
          </a:xfrm>
        </p:grpSpPr>
        <p:sp>
          <p:nvSpPr>
            <p:cNvPr id="15" name="Freeform 1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6" name="TextBox 1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8" name="TextBox 18"/>
          <p:cNvSpPr txBox="1"/>
          <p:nvPr/>
        </p:nvSpPr>
        <p:spPr>
          <a:xfrm>
            <a:off x="1198258" y="2106118"/>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Supply fulfillment stage (giai đoạn cung ứng):</a:t>
            </a:r>
          </a:p>
        </p:txBody>
      </p:sp>
      <p:sp>
        <p:nvSpPr>
          <p:cNvPr id="20" name="TextBox 19">
            <a:extLst>
              <a:ext uri="{FF2B5EF4-FFF2-40B4-BE49-F238E27FC236}">
                <a16:creationId xmlns:a16="http://schemas.microsoft.com/office/drawing/2014/main" id="{7146C80D-E974-4DF6-3524-30E046FCF575}"/>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F709D9FF-FDA8-9A34-058B-99BB294EA518}"/>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90EB2A20-8AE1-1C9E-15A2-73BD8E6F611D}"/>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72FA14AA-EF09-F775-6DEB-8B24FADA4C27}"/>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2EC15840-9F4E-183A-5682-2C6DAD8E5222}"/>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F47DC55B-3868-D0E6-EB37-D854F827C855}"/>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EA3027B4-5A10-807D-C322-F3559CFFAA51}"/>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D31092E1-36CD-1EE1-415B-887EAD5E3A8A}"/>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69319871-CED6-F020-722F-4B9EC0E47F64}"/>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72E8BCDA-B604-A4E7-A8AF-DCF927B946C0}"/>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0801" y="6158171"/>
            <a:ext cx="15986398" cy="3313213"/>
          </a:xfrm>
          <a:custGeom>
            <a:avLst/>
            <a:gdLst/>
            <a:ahLst/>
            <a:cxnLst/>
            <a:rect l="l" t="t" r="r" b="b"/>
            <a:pathLst>
              <a:path w="15986398" h="3313213">
                <a:moveTo>
                  <a:pt x="0" y="0"/>
                </a:moveTo>
                <a:lnTo>
                  <a:pt x="15986398" y="0"/>
                </a:lnTo>
                <a:lnTo>
                  <a:pt x="15986398" y="3313212"/>
                </a:lnTo>
                <a:lnTo>
                  <a:pt x="0" y="3313212"/>
                </a:lnTo>
                <a:lnTo>
                  <a:pt x="0" y="0"/>
                </a:lnTo>
                <a:close/>
              </a:path>
            </a:pathLst>
          </a:custGeom>
          <a:blipFill>
            <a:blip r:embed="rId3"/>
            <a:stretch>
              <a:fillRect t="-5915" b="-5915"/>
            </a:stretch>
          </a:blipFill>
        </p:spPr>
        <p:txBody>
          <a:bodyPr/>
          <a:lstStyle/>
          <a:p>
            <a:endParaRPr lang="vi-VN"/>
          </a:p>
        </p:txBody>
      </p:sp>
      <p:sp>
        <p:nvSpPr>
          <p:cNvPr id="3" name="TextBox 3"/>
          <p:cNvSpPr txBox="1"/>
          <p:nvPr/>
        </p:nvSpPr>
        <p:spPr>
          <a:xfrm>
            <a:off x="5203299" y="8973"/>
            <a:ext cx="7463821" cy="1138287"/>
          </a:xfrm>
          <a:prstGeom prst="rect">
            <a:avLst/>
          </a:prstGeom>
        </p:spPr>
        <p:txBody>
          <a:bodyPr lIns="0" tIns="0" rIns="0" bIns="0" rtlCol="0" anchor="t">
            <a:spAutoFit/>
          </a:bodyPr>
          <a:lstStyle/>
          <a:p>
            <a:pPr algn="ctr">
              <a:lnSpc>
                <a:spcPts val="10039"/>
              </a:lnSpc>
            </a:pPr>
            <a:r>
              <a:rPr lang="en-US" sz="4773" spc="-235">
                <a:solidFill>
                  <a:srgbClr val="000000"/>
                </a:solidFill>
                <a:latin typeface="Roboto Bold Italics"/>
              </a:rPr>
              <a:t>Áp Dụng Khung Làm Việc DSR  </a:t>
            </a:r>
          </a:p>
        </p:txBody>
      </p:sp>
      <p:sp>
        <p:nvSpPr>
          <p:cNvPr id="4" name="AutoShape 4"/>
          <p:cNvSpPr/>
          <p:nvPr/>
        </p:nvSpPr>
        <p:spPr>
          <a:xfrm flipV="1">
            <a:off x="9359072" y="1552475"/>
            <a:ext cx="0" cy="4319946"/>
          </a:xfrm>
          <a:prstGeom prst="line">
            <a:avLst/>
          </a:prstGeom>
          <a:ln w="47625" cap="flat">
            <a:solidFill>
              <a:srgbClr val="3C5679"/>
            </a:solidFill>
            <a:prstDash val="solid"/>
            <a:headEnd type="oval" w="lg" len="lg"/>
            <a:tailEnd type="oval" w="lg" len="lg"/>
          </a:ln>
        </p:spPr>
        <p:txBody>
          <a:bodyPr/>
          <a:lstStyle/>
          <a:p>
            <a:endParaRPr lang="vi-VN"/>
          </a:p>
        </p:txBody>
      </p:sp>
      <p:grpSp>
        <p:nvGrpSpPr>
          <p:cNvPr id="5" name="Group 5"/>
          <p:cNvGrpSpPr/>
          <p:nvPr/>
        </p:nvGrpSpPr>
        <p:grpSpPr>
          <a:xfrm>
            <a:off x="10262396" y="2417994"/>
            <a:ext cx="1105250" cy="1105250"/>
            <a:chOff x="0" y="0"/>
            <a:chExt cx="812800" cy="812800"/>
          </a:xfrm>
        </p:grpSpPr>
        <p:sp>
          <p:nvSpPr>
            <p:cNvPr id="6" name="Freeform 6"/>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262396" y="4240899"/>
            <a:ext cx="1105250" cy="1105250"/>
            <a:chOff x="0" y="0"/>
            <a:chExt cx="812800" cy="812800"/>
          </a:xfrm>
        </p:grpSpPr>
        <p:sp>
          <p:nvSpPr>
            <p:cNvPr id="9" name="Freeform 9"/>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471335" y="2383678"/>
            <a:ext cx="1105250" cy="1105250"/>
            <a:chOff x="0" y="0"/>
            <a:chExt cx="812800" cy="812800"/>
          </a:xfrm>
        </p:grpSpPr>
        <p:sp>
          <p:nvSpPr>
            <p:cNvPr id="12" name="Freeform 12"/>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471335" y="4206583"/>
            <a:ext cx="1105250" cy="1105250"/>
            <a:chOff x="0" y="0"/>
            <a:chExt cx="812800" cy="812800"/>
          </a:xfrm>
        </p:grpSpPr>
        <p:sp>
          <p:nvSpPr>
            <p:cNvPr id="15" name="Freeform 15"/>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638855" y="4351245"/>
            <a:ext cx="815926" cy="815926"/>
          </a:xfrm>
          <a:custGeom>
            <a:avLst/>
            <a:gdLst/>
            <a:ahLst/>
            <a:cxnLst/>
            <a:rect l="l" t="t" r="r" b="b"/>
            <a:pathLst>
              <a:path w="815926" h="815926">
                <a:moveTo>
                  <a:pt x="0" y="0"/>
                </a:moveTo>
                <a:lnTo>
                  <a:pt x="815926" y="0"/>
                </a:lnTo>
                <a:lnTo>
                  <a:pt x="815926" y="815926"/>
                </a:lnTo>
                <a:lnTo>
                  <a:pt x="0" y="8159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8" name="Freeform 18"/>
          <p:cNvSpPr/>
          <p:nvPr/>
        </p:nvSpPr>
        <p:spPr>
          <a:xfrm>
            <a:off x="10404238" y="4397954"/>
            <a:ext cx="821567" cy="814378"/>
          </a:xfrm>
          <a:custGeom>
            <a:avLst/>
            <a:gdLst/>
            <a:ahLst/>
            <a:cxnLst/>
            <a:rect l="l" t="t" r="r" b="b"/>
            <a:pathLst>
              <a:path w="821567" h="814378">
                <a:moveTo>
                  <a:pt x="0" y="0"/>
                </a:moveTo>
                <a:lnTo>
                  <a:pt x="821567" y="0"/>
                </a:lnTo>
                <a:lnTo>
                  <a:pt x="821567" y="814378"/>
                </a:lnTo>
                <a:lnTo>
                  <a:pt x="0" y="8143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9" name="Freeform 19"/>
          <p:cNvSpPr/>
          <p:nvPr/>
        </p:nvSpPr>
        <p:spPr>
          <a:xfrm>
            <a:off x="1630554" y="2543881"/>
            <a:ext cx="786811" cy="784844"/>
          </a:xfrm>
          <a:custGeom>
            <a:avLst/>
            <a:gdLst/>
            <a:ahLst/>
            <a:cxnLst/>
            <a:rect l="l" t="t" r="r" b="b"/>
            <a:pathLst>
              <a:path w="786811" h="784844">
                <a:moveTo>
                  <a:pt x="0" y="0"/>
                </a:moveTo>
                <a:lnTo>
                  <a:pt x="786811" y="0"/>
                </a:lnTo>
                <a:lnTo>
                  <a:pt x="786811" y="784843"/>
                </a:lnTo>
                <a:lnTo>
                  <a:pt x="0" y="7848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20" name="TextBox 20"/>
          <p:cNvSpPr txBox="1"/>
          <p:nvPr/>
        </p:nvSpPr>
        <p:spPr>
          <a:xfrm>
            <a:off x="2985337" y="2127235"/>
            <a:ext cx="5807051"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Sau khi Xác định được vấn đề</a:t>
            </a:r>
          </a:p>
          <a:p>
            <a:pPr marL="481594" lvl="1" indent="-240797">
              <a:lnSpc>
                <a:spcPts val="3122"/>
              </a:lnSpc>
              <a:buFont typeface="Arial"/>
              <a:buChar char="•"/>
            </a:pPr>
            <a:r>
              <a:rPr lang="en-US" sz="2230" spc="69">
                <a:solidFill>
                  <a:srgbClr val="000000"/>
                </a:solidFill>
                <a:latin typeface="Lato Bold"/>
              </a:rPr>
              <a:t>(2) Tìm Yêu cầu, Tính năng</a:t>
            </a:r>
          </a:p>
          <a:p>
            <a:pPr marL="481594" lvl="1" indent="-240797">
              <a:lnSpc>
                <a:spcPts val="3122"/>
              </a:lnSpc>
              <a:buFont typeface="Arial"/>
              <a:buChar char="•"/>
            </a:pPr>
            <a:r>
              <a:rPr lang="en-US" sz="2230" spc="69">
                <a:solidFill>
                  <a:srgbClr val="000000"/>
                </a:solidFill>
                <a:latin typeface="Lato Bold"/>
              </a:rPr>
              <a:t>(3) Tìm Mô hình tối ưu để giải quyết bài toán (2 giai đoạn, 3 Mô hình)</a:t>
            </a:r>
          </a:p>
          <a:p>
            <a:pPr>
              <a:lnSpc>
                <a:spcPts val="2842"/>
              </a:lnSpc>
            </a:pPr>
            <a:endParaRPr lang="en-US" sz="2230" spc="69">
              <a:solidFill>
                <a:srgbClr val="000000"/>
              </a:solidFill>
              <a:latin typeface="Lato Bold"/>
            </a:endParaRPr>
          </a:p>
        </p:txBody>
      </p:sp>
      <p:sp>
        <p:nvSpPr>
          <p:cNvPr id="21" name="TextBox 21"/>
          <p:cNvSpPr txBox="1"/>
          <p:nvPr/>
        </p:nvSpPr>
        <p:spPr>
          <a:xfrm>
            <a:off x="2985337" y="4035189"/>
            <a:ext cx="5949926" cy="155306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(4) Mô hình hóa Hệ thống</a:t>
            </a:r>
          </a:p>
          <a:p>
            <a:pPr marL="481594" lvl="1" indent="-240797">
              <a:lnSpc>
                <a:spcPts val="3122"/>
              </a:lnSpc>
              <a:buFont typeface="Arial"/>
              <a:buChar char="•"/>
            </a:pPr>
            <a:r>
              <a:rPr lang="en-US" sz="2230" spc="69">
                <a:solidFill>
                  <a:srgbClr val="000000"/>
                </a:solidFill>
                <a:latin typeface="Lato Bold"/>
              </a:rPr>
              <a:t>Áp dụng kết quả để thiết kế DSS</a:t>
            </a:r>
          </a:p>
          <a:p>
            <a:pPr marL="481594" lvl="1" indent="-240797">
              <a:lnSpc>
                <a:spcPts val="3122"/>
              </a:lnSpc>
              <a:buFont typeface="Arial"/>
              <a:buChar char="•"/>
            </a:pPr>
            <a:r>
              <a:rPr lang="en-US" sz="2230" spc="69">
                <a:solidFill>
                  <a:srgbClr val="000000"/>
                </a:solidFill>
                <a:latin typeface="Lato Bold"/>
              </a:rPr>
              <a:t>DSS sẽ làm việc như thế nào? Cấu trúc hệ thống? Mô hình Dữ liệu?</a:t>
            </a:r>
          </a:p>
        </p:txBody>
      </p:sp>
      <p:sp>
        <p:nvSpPr>
          <p:cNvPr id="22" name="TextBox 22"/>
          <p:cNvSpPr txBox="1"/>
          <p:nvPr/>
        </p:nvSpPr>
        <p:spPr>
          <a:xfrm>
            <a:off x="1471281" y="108058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Thiết kế</a:t>
            </a:r>
          </a:p>
        </p:txBody>
      </p:sp>
      <p:sp>
        <p:nvSpPr>
          <p:cNvPr id="23" name="Freeform 23"/>
          <p:cNvSpPr/>
          <p:nvPr/>
        </p:nvSpPr>
        <p:spPr>
          <a:xfrm>
            <a:off x="10404238" y="2546678"/>
            <a:ext cx="821567" cy="821567"/>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24" name="TextBox 24"/>
          <p:cNvSpPr txBox="1"/>
          <p:nvPr/>
        </p:nvSpPr>
        <p:spPr>
          <a:xfrm>
            <a:off x="11765017" y="2234049"/>
            <a:ext cx="5300916" cy="151750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(5) Phát triển Hệ thống</a:t>
            </a:r>
          </a:p>
          <a:p>
            <a:pPr marL="481594" lvl="1" indent="-240797">
              <a:lnSpc>
                <a:spcPts val="3122"/>
              </a:lnSpc>
              <a:buFont typeface="Arial"/>
              <a:buChar char="•"/>
            </a:pPr>
            <a:r>
              <a:rPr lang="en-US" sz="2230" spc="69">
                <a:solidFill>
                  <a:srgbClr val="000000"/>
                </a:solidFill>
                <a:latin typeface="Lato Bold"/>
              </a:rPr>
              <a:t>Sử dụng công nghệ gì?</a:t>
            </a:r>
          </a:p>
          <a:p>
            <a:pPr marL="481594" lvl="1" indent="-240797">
              <a:lnSpc>
                <a:spcPts val="3122"/>
              </a:lnSpc>
              <a:buFont typeface="Arial"/>
              <a:buChar char="•"/>
            </a:pPr>
            <a:r>
              <a:rPr lang="en-US" sz="2230" spc="69">
                <a:solidFill>
                  <a:srgbClr val="000000"/>
                </a:solidFill>
                <a:latin typeface="Lato Bold"/>
              </a:rPr>
              <a:t>UI và Function</a:t>
            </a:r>
          </a:p>
          <a:p>
            <a:pPr>
              <a:lnSpc>
                <a:spcPts val="2842"/>
              </a:lnSpc>
            </a:pPr>
            <a:endParaRPr lang="en-US" sz="2230" spc="69">
              <a:solidFill>
                <a:srgbClr val="000000"/>
              </a:solidFill>
              <a:latin typeface="Lato Bold"/>
            </a:endParaRPr>
          </a:p>
        </p:txBody>
      </p:sp>
      <p:sp>
        <p:nvSpPr>
          <p:cNvPr id="25" name="TextBox 25"/>
          <p:cNvSpPr txBox="1"/>
          <p:nvPr/>
        </p:nvSpPr>
        <p:spPr>
          <a:xfrm>
            <a:off x="11765017" y="4069505"/>
            <a:ext cx="4096028"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(6) Đánh giá Hệ thống</a:t>
            </a:r>
          </a:p>
          <a:p>
            <a:pPr marL="481594" lvl="1" indent="-240797">
              <a:lnSpc>
                <a:spcPts val="3122"/>
              </a:lnSpc>
              <a:buFont typeface="Arial"/>
              <a:buChar char="•"/>
            </a:pPr>
            <a:r>
              <a:rPr lang="en-US" sz="2230" spc="69">
                <a:solidFill>
                  <a:srgbClr val="000000"/>
                </a:solidFill>
                <a:latin typeface="Lato Bold"/>
              </a:rPr>
              <a:t>Đáng giá của người dùng với 2 kịch bản</a:t>
            </a:r>
          </a:p>
          <a:p>
            <a:pPr>
              <a:lnSpc>
                <a:spcPts val="3122"/>
              </a:lnSpc>
            </a:pPr>
            <a:r>
              <a:rPr lang="en-US" sz="2230" spc="69">
                <a:solidFill>
                  <a:srgbClr val="000000"/>
                </a:solidFill>
                <a:latin typeface="Lato Bold"/>
              </a:rPr>
              <a:t>(7) Kết và Hướng phát triển</a:t>
            </a:r>
          </a:p>
          <a:p>
            <a:pPr>
              <a:lnSpc>
                <a:spcPts val="2842"/>
              </a:lnSpc>
            </a:pPr>
            <a:endParaRPr lang="en-US" sz="2230" spc="69">
              <a:solidFill>
                <a:srgbClr val="000000"/>
              </a:solidFill>
              <a:latin typeface="Lato Bold"/>
            </a:endParaRPr>
          </a:p>
        </p:txBody>
      </p:sp>
      <p:sp>
        <p:nvSpPr>
          <p:cNvPr id="26" name="TextBox 26"/>
          <p:cNvSpPr txBox="1"/>
          <p:nvPr/>
        </p:nvSpPr>
        <p:spPr>
          <a:xfrm>
            <a:off x="10166791" y="106153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Phát triển và Đánh giá</a:t>
            </a:r>
          </a:p>
        </p:txBody>
      </p:sp>
      <p:sp>
        <p:nvSpPr>
          <p:cNvPr id="28" name="TextBox 27">
            <a:extLst>
              <a:ext uri="{FF2B5EF4-FFF2-40B4-BE49-F238E27FC236}">
                <a16:creationId xmlns:a16="http://schemas.microsoft.com/office/drawing/2014/main" id="{9E901CF8-0210-BA11-6E84-6463F67171EF}"/>
              </a:ext>
            </a:extLst>
          </p:cNvPr>
          <p:cNvSpPr txBox="1"/>
          <p:nvPr/>
        </p:nvSpPr>
        <p:spPr>
          <a:xfrm>
            <a:off x="15011400" y="9471384"/>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9" name="Group 24">
            <a:extLst>
              <a:ext uri="{FF2B5EF4-FFF2-40B4-BE49-F238E27FC236}">
                <a16:creationId xmlns:a16="http://schemas.microsoft.com/office/drawing/2014/main" id="{61BB1CE6-9C9D-C94C-22D2-F189A6C47B5D}"/>
              </a:ext>
            </a:extLst>
          </p:cNvPr>
          <p:cNvGrpSpPr/>
          <p:nvPr/>
        </p:nvGrpSpPr>
        <p:grpSpPr>
          <a:xfrm>
            <a:off x="15619644" y="9507255"/>
            <a:ext cx="2814302" cy="482255"/>
            <a:chOff x="0" y="0"/>
            <a:chExt cx="3752403" cy="643007"/>
          </a:xfrm>
        </p:grpSpPr>
        <p:sp>
          <p:nvSpPr>
            <p:cNvPr id="30" name="AutoShape 25">
              <a:extLst>
                <a:ext uri="{FF2B5EF4-FFF2-40B4-BE49-F238E27FC236}">
                  <a16:creationId xmlns:a16="http://schemas.microsoft.com/office/drawing/2014/main" id="{4F6795E4-865D-EE20-5222-2085D327C4FC}"/>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1" name="AutoShape 26">
              <a:extLst>
                <a:ext uri="{FF2B5EF4-FFF2-40B4-BE49-F238E27FC236}">
                  <a16:creationId xmlns:a16="http://schemas.microsoft.com/office/drawing/2014/main" id="{07B3260F-72C2-C260-6E7E-9CD4E338C52D}"/>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2" name="AutoShape 27">
              <a:extLst>
                <a:ext uri="{FF2B5EF4-FFF2-40B4-BE49-F238E27FC236}">
                  <a16:creationId xmlns:a16="http://schemas.microsoft.com/office/drawing/2014/main" id="{305D6AA7-4505-22E4-75DF-FAE76BBC11C9}"/>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3" name="AutoShape 28">
              <a:extLst>
                <a:ext uri="{FF2B5EF4-FFF2-40B4-BE49-F238E27FC236}">
                  <a16:creationId xmlns:a16="http://schemas.microsoft.com/office/drawing/2014/main" id="{D4FC484A-7782-B462-84A3-7DFF8E18BE29}"/>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4" name="AutoShape 29">
              <a:extLst>
                <a:ext uri="{FF2B5EF4-FFF2-40B4-BE49-F238E27FC236}">
                  <a16:creationId xmlns:a16="http://schemas.microsoft.com/office/drawing/2014/main" id="{56ECB536-9EF8-556A-1325-04186E1931F7}"/>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5" name="AutoShape 30">
              <a:extLst>
                <a:ext uri="{FF2B5EF4-FFF2-40B4-BE49-F238E27FC236}">
                  <a16:creationId xmlns:a16="http://schemas.microsoft.com/office/drawing/2014/main" id="{B19CE3B1-881A-0237-CBF0-7AA20CD2572F}"/>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6" name="AutoShape 31">
              <a:extLst>
                <a:ext uri="{FF2B5EF4-FFF2-40B4-BE49-F238E27FC236}">
                  <a16:creationId xmlns:a16="http://schemas.microsoft.com/office/drawing/2014/main" id="{D63D5042-1A43-C8B4-AFA6-4FD293149E17}"/>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7" name="AutoShape 32">
              <a:extLst>
                <a:ext uri="{FF2B5EF4-FFF2-40B4-BE49-F238E27FC236}">
                  <a16:creationId xmlns:a16="http://schemas.microsoft.com/office/drawing/2014/main" id="{12F79006-531F-D93B-F55C-DE687D10D315}"/>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63087" y="2141562"/>
            <a:ext cx="17961825" cy="6720716"/>
          </a:xfrm>
          <a:custGeom>
            <a:avLst/>
            <a:gdLst/>
            <a:ahLst/>
            <a:cxnLst/>
            <a:rect l="l" t="t" r="r" b="b"/>
            <a:pathLst>
              <a:path w="17961825" h="6720716">
                <a:moveTo>
                  <a:pt x="0" y="0"/>
                </a:moveTo>
                <a:lnTo>
                  <a:pt x="17961826" y="0"/>
                </a:lnTo>
                <a:lnTo>
                  <a:pt x="17961826" y="6720716"/>
                </a:lnTo>
                <a:lnTo>
                  <a:pt x="0" y="6720716"/>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028700" y="923925"/>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 Mô hình hóa Hệ thống (System modeling)</a:t>
            </a:r>
          </a:p>
        </p:txBody>
      </p:sp>
      <p:sp>
        <p:nvSpPr>
          <p:cNvPr id="13" name="Freeform 13"/>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4" name="Freeform 14"/>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vi-VN"/>
          </a:p>
        </p:txBody>
      </p:sp>
      <p:grpSp>
        <p:nvGrpSpPr>
          <p:cNvPr id="15" name="Group 15"/>
          <p:cNvGrpSpPr/>
          <p:nvPr/>
        </p:nvGrpSpPr>
        <p:grpSpPr>
          <a:xfrm>
            <a:off x="448795" y="9961250"/>
            <a:ext cx="16432054" cy="3086100"/>
            <a:chOff x="0" y="0"/>
            <a:chExt cx="4327784" cy="812800"/>
          </a:xfrm>
        </p:grpSpPr>
        <p:sp>
          <p:nvSpPr>
            <p:cNvPr id="16" name="Freeform 16"/>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7" name="TextBox 17"/>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9" name="Group 19"/>
          <p:cNvGrpSpPr/>
          <p:nvPr/>
        </p:nvGrpSpPr>
        <p:grpSpPr>
          <a:xfrm>
            <a:off x="15473698" y="9258300"/>
            <a:ext cx="2814302" cy="482255"/>
            <a:chOff x="0" y="0"/>
            <a:chExt cx="3752403" cy="643007"/>
          </a:xfrm>
        </p:grpSpPr>
        <p:sp>
          <p:nvSpPr>
            <p:cNvPr id="20" name="AutoShape 20"/>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6"/>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27"/>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9" name="TextBox 28">
            <a:extLst>
              <a:ext uri="{FF2B5EF4-FFF2-40B4-BE49-F238E27FC236}">
                <a16:creationId xmlns:a16="http://schemas.microsoft.com/office/drawing/2014/main" id="{0D4D37FE-712B-48B6-F806-9A4EEF044CCD}"/>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Freeform 12"/>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vi-VN"/>
          </a:p>
        </p:txBody>
      </p:sp>
      <p:grpSp>
        <p:nvGrpSpPr>
          <p:cNvPr id="13" name="Group 13"/>
          <p:cNvGrpSpPr/>
          <p:nvPr/>
        </p:nvGrpSpPr>
        <p:grpSpPr>
          <a:xfrm>
            <a:off x="448795" y="9961250"/>
            <a:ext cx="16432054" cy="3086100"/>
            <a:chOff x="0" y="0"/>
            <a:chExt cx="4327784" cy="812800"/>
          </a:xfrm>
        </p:grpSpPr>
        <p:sp>
          <p:nvSpPr>
            <p:cNvPr id="14" name="Freeform 14"/>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5" name="TextBox 15"/>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7" name="Group 17"/>
          <p:cNvGrpSpPr/>
          <p:nvPr/>
        </p:nvGrpSpPr>
        <p:grpSpPr>
          <a:xfrm>
            <a:off x="15473698" y="9258300"/>
            <a:ext cx="2814302" cy="482255"/>
            <a:chOff x="0" y="0"/>
            <a:chExt cx="3752403" cy="643007"/>
          </a:xfrm>
        </p:grpSpPr>
        <p:sp>
          <p:nvSpPr>
            <p:cNvPr id="18" name="AutoShape 1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6" name="Freeform 26"/>
          <p:cNvSpPr/>
          <p:nvPr/>
        </p:nvSpPr>
        <p:spPr>
          <a:xfrm>
            <a:off x="2184071" y="1675081"/>
            <a:ext cx="13919857" cy="7489687"/>
          </a:xfrm>
          <a:custGeom>
            <a:avLst/>
            <a:gdLst/>
            <a:ahLst/>
            <a:cxnLst/>
            <a:rect l="l" t="t" r="r" b="b"/>
            <a:pathLst>
              <a:path w="13919857" h="7489687">
                <a:moveTo>
                  <a:pt x="0" y="0"/>
                </a:moveTo>
                <a:lnTo>
                  <a:pt x="13919858" y="0"/>
                </a:lnTo>
                <a:lnTo>
                  <a:pt x="13919858" y="7489687"/>
                </a:lnTo>
                <a:lnTo>
                  <a:pt x="0" y="7489687"/>
                </a:lnTo>
                <a:lnTo>
                  <a:pt x="0" y="0"/>
                </a:lnTo>
                <a:close/>
              </a:path>
            </a:pathLst>
          </a:custGeom>
          <a:blipFill>
            <a:blip r:embed="rId7"/>
            <a:stretch>
              <a:fillRect/>
            </a:stretch>
          </a:blipFill>
        </p:spPr>
        <p:txBody>
          <a:bodyPr/>
          <a:lstStyle/>
          <a:p>
            <a:endParaRPr lang="vi-VN"/>
          </a:p>
        </p:txBody>
      </p:sp>
      <p:sp>
        <p:nvSpPr>
          <p:cNvPr id="27" name="TextBox 27"/>
          <p:cNvSpPr txBox="1"/>
          <p:nvPr/>
        </p:nvSpPr>
        <p:spPr>
          <a:xfrm>
            <a:off x="1028700" y="685800"/>
            <a:ext cx="13469110" cy="834415"/>
          </a:xfrm>
          <a:prstGeom prst="rect">
            <a:avLst/>
          </a:prstGeom>
        </p:spPr>
        <p:txBody>
          <a:bodyPr lIns="0" tIns="0" rIns="0" bIns="0" rtlCol="0" anchor="t">
            <a:spAutoFit/>
          </a:bodyPr>
          <a:lstStyle/>
          <a:p>
            <a:pPr algn="l">
              <a:lnSpc>
                <a:spcPts val="6719"/>
              </a:lnSpc>
            </a:pPr>
            <a:r>
              <a:rPr lang="en-US" sz="4799" spc="-230">
                <a:solidFill>
                  <a:srgbClr val="051D64"/>
                </a:solidFill>
                <a:latin typeface="Roboto Bold"/>
              </a:rPr>
              <a:t>(4) Mô hình hóa Hệ thống </a:t>
            </a:r>
          </a:p>
        </p:txBody>
      </p:sp>
      <p:sp>
        <p:nvSpPr>
          <p:cNvPr id="29" name="TextBox 28">
            <a:extLst>
              <a:ext uri="{FF2B5EF4-FFF2-40B4-BE49-F238E27FC236}">
                <a16:creationId xmlns:a16="http://schemas.microsoft.com/office/drawing/2014/main" id="{DEC9079E-9EC7-2329-3F21-58850825659D}"/>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0554452" y="3647104"/>
            <a:ext cx="6704848" cy="4734094"/>
          </a:xfrm>
          <a:custGeom>
            <a:avLst/>
            <a:gdLst/>
            <a:ahLst/>
            <a:cxnLst/>
            <a:rect l="l" t="t" r="r" b="b"/>
            <a:pathLst>
              <a:path w="6704848" h="4734094">
                <a:moveTo>
                  <a:pt x="0" y="0"/>
                </a:moveTo>
                <a:lnTo>
                  <a:pt x="6704848" y="0"/>
                </a:lnTo>
                <a:lnTo>
                  <a:pt x="6704848" y="4734094"/>
                </a:lnTo>
                <a:lnTo>
                  <a:pt x="0" y="4734094"/>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Lý do chọn đề tài</a:t>
            </a:r>
          </a:p>
        </p:txBody>
      </p:sp>
      <p:sp>
        <p:nvSpPr>
          <p:cNvPr id="13" name="TextBox 13"/>
          <p:cNvSpPr txBox="1"/>
          <p:nvPr/>
        </p:nvSpPr>
        <p:spPr>
          <a:xfrm>
            <a:off x="1427731" y="3962176"/>
            <a:ext cx="7716269" cy="441902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Phương tiện sử dụng năng lượng hydro dần được chú trọng  kéo theo yêu cầu về hệ thống trạm tiếp năng lượng</a:t>
            </a:r>
          </a:p>
          <a:p>
            <a:pPr>
              <a:lnSpc>
                <a:spcPts val="4365"/>
              </a:lnSpc>
            </a:pPr>
            <a:endParaRPr lang="en-US" sz="3383" spc="104">
              <a:solidFill>
                <a:srgbClr val="000000"/>
              </a:solidFill>
              <a:latin typeface="Lato Bold"/>
            </a:endParaRPr>
          </a:p>
          <a:p>
            <a:pPr marL="730585" lvl="1" indent="-365292">
              <a:lnSpc>
                <a:spcPts val="4365"/>
              </a:lnSpc>
              <a:buFont typeface="Arial"/>
              <a:buChar char="•"/>
            </a:pPr>
            <a:r>
              <a:rPr lang="en-US" sz="3383" spc="104">
                <a:solidFill>
                  <a:srgbClr val="000000"/>
                </a:solidFill>
                <a:latin typeface="Lato Bold"/>
              </a:rPr>
              <a:t>Trong đó, vị trí đặt các trạm nạp là vấn đề đặc biệt được quan tâm.</a:t>
            </a:r>
          </a:p>
          <a:p>
            <a:pPr>
              <a:lnSpc>
                <a:spcPts val="4365"/>
              </a:lnSpc>
            </a:pPr>
            <a:endParaRPr lang="en-US" sz="3383" spc="104">
              <a:solidFill>
                <a:srgbClr val="000000"/>
              </a:solidFill>
              <a:latin typeface="Lato Bold"/>
            </a:endParaRPr>
          </a:p>
        </p:txBody>
      </p:sp>
      <p:sp>
        <p:nvSpPr>
          <p:cNvPr id="15" name="TextBox 14">
            <a:extLst>
              <a:ext uri="{FF2B5EF4-FFF2-40B4-BE49-F238E27FC236}">
                <a16:creationId xmlns:a16="http://schemas.microsoft.com/office/drawing/2014/main" id="{A4C2EA43-D5D0-4D05-D302-CECF18259CD3}"/>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Freeform 12"/>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vi-VN"/>
          </a:p>
        </p:txBody>
      </p:sp>
      <p:grpSp>
        <p:nvGrpSpPr>
          <p:cNvPr id="13" name="Group 13"/>
          <p:cNvGrpSpPr/>
          <p:nvPr/>
        </p:nvGrpSpPr>
        <p:grpSpPr>
          <a:xfrm>
            <a:off x="448795" y="9961250"/>
            <a:ext cx="16432054" cy="3086100"/>
            <a:chOff x="0" y="0"/>
            <a:chExt cx="4327784" cy="812800"/>
          </a:xfrm>
        </p:grpSpPr>
        <p:sp>
          <p:nvSpPr>
            <p:cNvPr id="14" name="Freeform 14"/>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5" name="TextBox 15"/>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7" name="Group 17"/>
          <p:cNvGrpSpPr/>
          <p:nvPr/>
        </p:nvGrpSpPr>
        <p:grpSpPr>
          <a:xfrm>
            <a:off x="15473698" y="9258300"/>
            <a:ext cx="2814302" cy="482255"/>
            <a:chOff x="0" y="0"/>
            <a:chExt cx="3752403" cy="643007"/>
          </a:xfrm>
        </p:grpSpPr>
        <p:sp>
          <p:nvSpPr>
            <p:cNvPr id="18" name="AutoShape 1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6" name="Freeform 26"/>
          <p:cNvSpPr/>
          <p:nvPr/>
        </p:nvSpPr>
        <p:spPr>
          <a:xfrm>
            <a:off x="3381389" y="1546635"/>
            <a:ext cx="11525222" cy="7738085"/>
          </a:xfrm>
          <a:custGeom>
            <a:avLst/>
            <a:gdLst/>
            <a:ahLst/>
            <a:cxnLst/>
            <a:rect l="l" t="t" r="r" b="b"/>
            <a:pathLst>
              <a:path w="11525222" h="7738085">
                <a:moveTo>
                  <a:pt x="0" y="0"/>
                </a:moveTo>
                <a:lnTo>
                  <a:pt x="11525222" y="0"/>
                </a:lnTo>
                <a:lnTo>
                  <a:pt x="11525222" y="7738085"/>
                </a:lnTo>
                <a:lnTo>
                  <a:pt x="0" y="7738085"/>
                </a:lnTo>
                <a:lnTo>
                  <a:pt x="0" y="0"/>
                </a:lnTo>
                <a:close/>
              </a:path>
            </a:pathLst>
          </a:custGeom>
          <a:blipFill>
            <a:blip r:embed="rId7"/>
            <a:stretch>
              <a:fillRect l="-1121"/>
            </a:stretch>
          </a:blipFill>
        </p:spPr>
        <p:txBody>
          <a:bodyPr/>
          <a:lstStyle/>
          <a:p>
            <a:endParaRPr lang="vi-VN"/>
          </a:p>
        </p:txBody>
      </p:sp>
      <p:sp>
        <p:nvSpPr>
          <p:cNvPr id="27" name="TextBox 27"/>
          <p:cNvSpPr txBox="1"/>
          <p:nvPr/>
        </p:nvSpPr>
        <p:spPr>
          <a:xfrm>
            <a:off x="1028700" y="685800"/>
            <a:ext cx="13469110" cy="834415"/>
          </a:xfrm>
          <a:prstGeom prst="rect">
            <a:avLst/>
          </a:prstGeom>
        </p:spPr>
        <p:txBody>
          <a:bodyPr lIns="0" tIns="0" rIns="0" bIns="0" rtlCol="0" anchor="t">
            <a:spAutoFit/>
          </a:bodyPr>
          <a:lstStyle/>
          <a:p>
            <a:pPr algn="l">
              <a:lnSpc>
                <a:spcPts val="6719"/>
              </a:lnSpc>
            </a:pPr>
            <a:r>
              <a:rPr lang="en-US" sz="4799" spc="-230">
                <a:solidFill>
                  <a:srgbClr val="051D64"/>
                </a:solidFill>
                <a:latin typeface="Roboto Bold"/>
              </a:rPr>
              <a:t>(4) Mô hình hóa Hệ thống </a:t>
            </a:r>
          </a:p>
        </p:txBody>
      </p:sp>
      <p:sp>
        <p:nvSpPr>
          <p:cNvPr id="29" name="TextBox 28">
            <a:extLst>
              <a:ext uri="{FF2B5EF4-FFF2-40B4-BE49-F238E27FC236}">
                <a16:creationId xmlns:a16="http://schemas.microsoft.com/office/drawing/2014/main" id="{298ACD68-25EB-928A-8217-AD1F2E1FD949}"/>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2" name="Freeform 12"/>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vi-VN"/>
          </a:p>
        </p:txBody>
      </p:sp>
      <p:grpSp>
        <p:nvGrpSpPr>
          <p:cNvPr id="13" name="Group 13"/>
          <p:cNvGrpSpPr/>
          <p:nvPr/>
        </p:nvGrpSpPr>
        <p:grpSpPr>
          <a:xfrm>
            <a:off x="448795" y="9961250"/>
            <a:ext cx="16432054" cy="3086100"/>
            <a:chOff x="0" y="0"/>
            <a:chExt cx="4327784" cy="812800"/>
          </a:xfrm>
        </p:grpSpPr>
        <p:sp>
          <p:nvSpPr>
            <p:cNvPr id="14" name="Freeform 14"/>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5" name="TextBox 15"/>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7" name="Group 17"/>
          <p:cNvGrpSpPr/>
          <p:nvPr/>
        </p:nvGrpSpPr>
        <p:grpSpPr>
          <a:xfrm>
            <a:off x="15473698" y="9258300"/>
            <a:ext cx="2814302" cy="482255"/>
            <a:chOff x="0" y="0"/>
            <a:chExt cx="3752403" cy="643007"/>
          </a:xfrm>
        </p:grpSpPr>
        <p:sp>
          <p:nvSpPr>
            <p:cNvPr id="18" name="AutoShape 1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6" name="Freeform 26"/>
          <p:cNvSpPr/>
          <p:nvPr/>
        </p:nvSpPr>
        <p:spPr>
          <a:xfrm>
            <a:off x="1399365" y="2860169"/>
            <a:ext cx="15489269" cy="5918192"/>
          </a:xfrm>
          <a:custGeom>
            <a:avLst/>
            <a:gdLst/>
            <a:ahLst/>
            <a:cxnLst/>
            <a:rect l="l" t="t" r="r" b="b"/>
            <a:pathLst>
              <a:path w="15489269" h="5918192">
                <a:moveTo>
                  <a:pt x="0" y="0"/>
                </a:moveTo>
                <a:lnTo>
                  <a:pt x="15489270" y="0"/>
                </a:lnTo>
                <a:lnTo>
                  <a:pt x="15489270" y="5918192"/>
                </a:lnTo>
                <a:lnTo>
                  <a:pt x="0" y="5918192"/>
                </a:lnTo>
                <a:lnTo>
                  <a:pt x="0" y="0"/>
                </a:lnTo>
                <a:close/>
              </a:path>
            </a:pathLst>
          </a:custGeom>
          <a:blipFill>
            <a:blip r:embed="rId7"/>
            <a:stretch>
              <a:fillRect/>
            </a:stretch>
          </a:blipFill>
        </p:spPr>
        <p:txBody>
          <a:bodyPr/>
          <a:lstStyle/>
          <a:p>
            <a:endParaRPr lang="vi-VN"/>
          </a:p>
        </p:txBody>
      </p:sp>
      <p:sp>
        <p:nvSpPr>
          <p:cNvPr id="27" name="TextBox 27"/>
          <p:cNvSpPr txBox="1"/>
          <p:nvPr/>
        </p:nvSpPr>
        <p:spPr>
          <a:xfrm>
            <a:off x="1028700" y="685800"/>
            <a:ext cx="13469110" cy="834415"/>
          </a:xfrm>
          <a:prstGeom prst="rect">
            <a:avLst/>
          </a:prstGeom>
        </p:spPr>
        <p:txBody>
          <a:bodyPr lIns="0" tIns="0" rIns="0" bIns="0" rtlCol="0" anchor="t">
            <a:spAutoFit/>
          </a:bodyPr>
          <a:lstStyle/>
          <a:p>
            <a:pPr algn="l">
              <a:lnSpc>
                <a:spcPts val="6719"/>
              </a:lnSpc>
            </a:pPr>
            <a:r>
              <a:rPr lang="en-US" sz="4799" spc="-230">
                <a:solidFill>
                  <a:srgbClr val="051D64"/>
                </a:solidFill>
                <a:latin typeface="Roboto Bold"/>
              </a:rPr>
              <a:t>(4) Mô hình hóa Hệ thống </a:t>
            </a:r>
          </a:p>
        </p:txBody>
      </p:sp>
      <p:sp>
        <p:nvSpPr>
          <p:cNvPr id="28" name="TextBox 28"/>
          <p:cNvSpPr txBox="1"/>
          <p:nvPr/>
        </p:nvSpPr>
        <p:spPr>
          <a:xfrm>
            <a:off x="1391580" y="1481420"/>
            <a:ext cx="11995464" cy="898810"/>
          </a:xfrm>
          <a:prstGeom prst="rect">
            <a:avLst/>
          </a:prstGeom>
        </p:spPr>
        <p:txBody>
          <a:bodyPr lIns="0" tIns="0" rIns="0" bIns="0" rtlCol="0" anchor="t">
            <a:spAutoFit/>
          </a:bodyPr>
          <a:lstStyle/>
          <a:p>
            <a:pPr algn="l">
              <a:lnSpc>
                <a:spcPts val="7969"/>
              </a:lnSpc>
            </a:pPr>
            <a:r>
              <a:rPr lang="en-US" sz="3788" spc="-187">
                <a:solidFill>
                  <a:srgbClr val="000000"/>
                </a:solidFill>
                <a:latin typeface="Roboto Bold Italics"/>
              </a:rPr>
              <a:t>Entity Relation Diagram - ERD</a:t>
            </a:r>
          </a:p>
        </p:txBody>
      </p:sp>
      <p:sp>
        <p:nvSpPr>
          <p:cNvPr id="30" name="TextBox 29">
            <a:extLst>
              <a:ext uri="{FF2B5EF4-FFF2-40B4-BE49-F238E27FC236}">
                <a16:creationId xmlns:a16="http://schemas.microsoft.com/office/drawing/2014/main" id="{FEF3634D-74A2-B9E2-E264-4AB8E50E1A00}"/>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39</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0801" y="6158171"/>
            <a:ext cx="15986398" cy="3313213"/>
          </a:xfrm>
          <a:custGeom>
            <a:avLst/>
            <a:gdLst/>
            <a:ahLst/>
            <a:cxnLst/>
            <a:rect l="l" t="t" r="r" b="b"/>
            <a:pathLst>
              <a:path w="15986398" h="3313213">
                <a:moveTo>
                  <a:pt x="0" y="0"/>
                </a:moveTo>
                <a:lnTo>
                  <a:pt x="15986398" y="0"/>
                </a:lnTo>
                <a:lnTo>
                  <a:pt x="15986398" y="3313212"/>
                </a:lnTo>
                <a:lnTo>
                  <a:pt x="0" y="3313212"/>
                </a:lnTo>
                <a:lnTo>
                  <a:pt x="0" y="0"/>
                </a:lnTo>
                <a:close/>
              </a:path>
            </a:pathLst>
          </a:custGeom>
          <a:blipFill>
            <a:blip r:embed="rId2"/>
            <a:stretch>
              <a:fillRect t="-5915" b="-5915"/>
            </a:stretch>
          </a:blipFill>
        </p:spPr>
        <p:txBody>
          <a:bodyPr/>
          <a:lstStyle/>
          <a:p>
            <a:endParaRPr lang="vi-VN"/>
          </a:p>
        </p:txBody>
      </p:sp>
      <p:sp>
        <p:nvSpPr>
          <p:cNvPr id="3" name="TextBox 3"/>
          <p:cNvSpPr txBox="1"/>
          <p:nvPr/>
        </p:nvSpPr>
        <p:spPr>
          <a:xfrm>
            <a:off x="5203299" y="8973"/>
            <a:ext cx="7463821" cy="1138287"/>
          </a:xfrm>
          <a:prstGeom prst="rect">
            <a:avLst/>
          </a:prstGeom>
        </p:spPr>
        <p:txBody>
          <a:bodyPr lIns="0" tIns="0" rIns="0" bIns="0" rtlCol="0" anchor="t">
            <a:spAutoFit/>
          </a:bodyPr>
          <a:lstStyle/>
          <a:p>
            <a:pPr algn="ctr">
              <a:lnSpc>
                <a:spcPts val="10039"/>
              </a:lnSpc>
            </a:pPr>
            <a:r>
              <a:rPr lang="en-US" sz="4773" spc="-235">
                <a:solidFill>
                  <a:srgbClr val="000000"/>
                </a:solidFill>
                <a:latin typeface="Roboto Bold Italics"/>
              </a:rPr>
              <a:t>Áp Dụng Khung Làm Việc DSR  </a:t>
            </a:r>
          </a:p>
        </p:txBody>
      </p:sp>
      <p:sp>
        <p:nvSpPr>
          <p:cNvPr id="4" name="AutoShape 4"/>
          <p:cNvSpPr/>
          <p:nvPr/>
        </p:nvSpPr>
        <p:spPr>
          <a:xfrm flipV="1">
            <a:off x="9359072" y="1552475"/>
            <a:ext cx="0" cy="4319946"/>
          </a:xfrm>
          <a:prstGeom prst="line">
            <a:avLst/>
          </a:prstGeom>
          <a:ln w="47625" cap="flat">
            <a:solidFill>
              <a:srgbClr val="3C5679"/>
            </a:solidFill>
            <a:prstDash val="solid"/>
            <a:headEnd type="oval" w="lg" len="lg"/>
            <a:tailEnd type="oval" w="lg" len="lg"/>
          </a:ln>
        </p:spPr>
        <p:txBody>
          <a:bodyPr/>
          <a:lstStyle/>
          <a:p>
            <a:endParaRPr lang="vi-VN"/>
          </a:p>
        </p:txBody>
      </p:sp>
      <p:grpSp>
        <p:nvGrpSpPr>
          <p:cNvPr id="5" name="Group 5"/>
          <p:cNvGrpSpPr/>
          <p:nvPr/>
        </p:nvGrpSpPr>
        <p:grpSpPr>
          <a:xfrm>
            <a:off x="10262396" y="2417994"/>
            <a:ext cx="1105250" cy="1105250"/>
            <a:chOff x="0" y="0"/>
            <a:chExt cx="812800" cy="812800"/>
          </a:xfrm>
        </p:grpSpPr>
        <p:sp>
          <p:nvSpPr>
            <p:cNvPr id="6" name="Freeform 6"/>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0262396" y="4240899"/>
            <a:ext cx="1105250" cy="1105250"/>
            <a:chOff x="0" y="0"/>
            <a:chExt cx="812800" cy="812800"/>
          </a:xfrm>
        </p:grpSpPr>
        <p:sp>
          <p:nvSpPr>
            <p:cNvPr id="9" name="Freeform 9"/>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471335" y="2383678"/>
            <a:ext cx="1105250" cy="1105250"/>
            <a:chOff x="0" y="0"/>
            <a:chExt cx="812800" cy="812800"/>
          </a:xfrm>
        </p:grpSpPr>
        <p:sp>
          <p:nvSpPr>
            <p:cNvPr id="12" name="Freeform 12"/>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471335" y="4206583"/>
            <a:ext cx="1105250" cy="1105250"/>
            <a:chOff x="0" y="0"/>
            <a:chExt cx="812800" cy="812800"/>
          </a:xfrm>
        </p:grpSpPr>
        <p:sp>
          <p:nvSpPr>
            <p:cNvPr id="15" name="Freeform 15"/>
            <p:cNvSpPr/>
            <p:nvPr/>
          </p:nvSpPr>
          <p:spPr>
            <a:xfrm>
              <a:off x="0" y="0"/>
              <a:ext cx="812800" cy="812800"/>
            </a:xfrm>
            <a:custGeom>
              <a:avLst/>
              <a:gdLst/>
              <a:ahLst/>
              <a:cxnLst/>
              <a:rect l="l" t="t" r="r" b="b"/>
              <a:pathLst>
                <a:path w="812800" h="812800">
                  <a:moveTo>
                    <a:pt x="70047" y="0"/>
                  </a:moveTo>
                  <a:lnTo>
                    <a:pt x="742753" y="0"/>
                  </a:lnTo>
                  <a:cubicBezTo>
                    <a:pt x="761331" y="0"/>
                    <a:pt x="779147" y="7380"/>
                    <a:pt x="792284" y="20516"/>
                  </a:cubicBezTo>
                  <a:cubicBezTo>
                    <a:pt x="805420" y="33653"/>
                    <a:pt x="812800" y="51469"/>
                    <a:pt x="812800" y="70047"/>
                  </a:cubicBezTo>
                  <a:lnTo>
                    <a:pt x="812800" y="742753"/>
                  </a:lnTo>
                  <a:cubicBezTo>
                    <a:pt x="812800" y="761331"/>
                    <a:pt x="805420" y="779147"/>
                    <a:pt x="792284" y="792284"/>
                  </a:cubicBezTo>
                  <a:cubicBezTo>
                    <a:pt x="779147" y="805420"/>
                    <a:pt x="761331" y="812800"/>
                    <a:pt x="742753" y="812800"/>
                  </a:cubicBezTo>
                  <a:lnTo>
                    <a:pt x="70047" y="812800"/>
                  </a:lnTo>
                  <a:cubicBezTo>
                    <a:pt x="51469" y="812800"/>
                    <a:pt x="33653" y="805420"/>
                    <a:pt x="20516" y="792284"/>
                  </a:cubicBezTo>
                  <a:cubicBezTo>
                    <a:pt x="7380" y="779147"/>
                    <a:pt x="0" y="761331"/>
                    <a:pt x="0" y="742753"/>
                  </a:cubicBezTo>
                  <a:lnTo>
                    <a:pt x="0" y="70047"/>
                  </a:lnTo>
                  <a:cubicBezTo>
                    <a:pt x="0" y="51469"/>
                    <a:pt x="7380" y="33653"/>
                    <a:pt x="20516" y="20516"/>
                  </a:cubicBezTo>
                  <a:cubicBezTo>
                    <a:pt x="33653" y="7380"/>
                    <a:pt x="51469" y="0"/>
                    <a:pt x="70047" y="0"/>
                  </a:cubicBezTo>
                  <a:close/>
                </a:path>
              </a:pathLst>
            </a:custGeom>
            <a:solidFill>
              <a:srgbClr val="FDFDFD"/>
            </a:solidFill>
            <a:ln w="9525" cap="sq">
              <a:solidFill>
                <a:srgbClr val="3C5679"/>
              </a:solidFill>
              <a:prstDash val="solid"/>
              <a:miter/>
            </a:ln>
          </p:spPr>
          <p:txBody>
            <a:bodyPr/>
            <a:lstStyle/>
            <a:p>
              <a:endParaRPr lang="vi-VN"/>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17" name="Freeform 17"/>
          <p:cNvSpPr/>
          <p:nvPr/>
        </p:nvSpPr>
        <p:spPr>
          <a:xfrm>
            <a:off x="1638855" y="4351245"/>
            <a:ext cx="815926" cy="815926"/>
          </a:xfrm>
          <a:custGeom>
            <a:avLst/>
            <a:gdLst/>
            <a:ahLst/>
            <a:cxnLst/>
            <a:rect l="l" t="t" r="r" b="b"/>
            <a:pathLst>
              <a:path w="815926" h="815926">
                <a:moveTo>
                  <a:pt x="0" y="0"/>
                </a:moveTo>
                <a:lnTo>
                  <a:pt x="815926" y="0"/>
                </a:lnTo>
                <a:lnTo>
                  <a:pt x="815926" y="815926"/>
                </a:lnTo>
                <a:lnTo>
                  <a:pt x="0" y="815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8" name="Freeform 18"/>
          <p:cNvSpPr/>
          <p:nvPr/>
        </p:nvSpPr>
        <p:spPr>
          <a:xfrm>
            <a:off x="10404238" y="4397954"/>
            <a:ext cx="821567" cy="814378"/>
          </a:xfrm>
          <a:custGeom>
            <a:avLst/>
            <a:gdLst/>
            <a:ahLst/>
            <a:cxnLst/>
            <a:rect l="l" t="t" r="r" b="b"/>
            <a:pathLst>
              <a:path w="821567" h="814378">
                <a:moveTo>
                  <a:pt x="0" y="0"/>
                </a:moveTo>
                <a:lnTo>
                  <a:pt x="821567" y="0"/>
                </a:lnTo>
                <a:lnTo>
                  <a:pt x="821567" y="814378"/>
                </a:lnTo>
                <a:lnTo>
                  <a:pt x="0" y="8143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9" name="Freeform 19"/>
          <p:cNvSpPr/>
          <p:nvPr/>
        </p:nvSpPr>
        <p:spPr>
          <a:xfrm>
            <a:off x="1630554" y="2543881"/>
            <a:ext cx="786811" cy="784844"/>
          </a:xfrm>
          <a:custGeom>
            <a:avLst/>
            <a:gdLst/>
            <a:ahLst/>
            <a:cxnLst/>
            <a:rect l="l" t="t" r="r" b="b"/>
            <a:pathLst>
              <a:path w="786811" h="784844">
                <a:moveTo>
                  <a:pt x="0" y="0"/>
                </a:moveTo>
                <a:lnTo>
                  <a:pt x="786811" y="0"/>
                </a:lnTo>
                <a:lnTo>
                  <a:pt x="786811" y="784843"/>
                </a:lnTo>
                <a:lnTo>
                  <a:pt x="0" y="7848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20" name="TextBox 20"/>
          <p:cNvSpPr txBox="1"/>
          <p:nvPr/>
        </p:nvSpPr>
        <p:spPr>
          <a:xfrm>
            <a:off x="2985337" y="2127235"/>
            <a:ext cx="5807051"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Sau khi Xác định được vấn đề</a:t>
            </a:r>
          </a:p>
          <a:p>
            <a:pPr marL="481594" lvl="1" indent="-240797">
              <a:lnSpc>
                <a:spcPts val="3122"/>
              </a:lnSpc>
              <a:buFont typeface="Arial"/>
              <a:buChar char="•"/>
            </a:pPr>
            <a:r>
              <a:rPr lang="en-US" sz="2230" spc="69">
                <a:solidFill>
                  <a:srgbClr val="000000"/>
                </a:solidFill>
                <a:latin typeface="Lato Bold"/>
              </a:rPr>
              <a:t>(2) Tìm Yêu cầu, Tính năng</a:t>
            </a:r>
          </a:p>
          <a:p>
            <a:pPr marL="481594" lvl="1" indent="-240797">
              <a:lnSpc>
                <a:spcPts val="3122"/>
              </a:lnSpc>
              <a:buFont typeface="Arial"/>
              <a:buChar char="•"/>
            </a:pPr>
            <a:r>
              <a:rPr lang="en-US" sz="2230" spc="69">
                <a:solidFill>
                  <a:srgbClr val="000000"/>
                </a:solidFill>
                <a:latin typeface="Lato Bold"/>
              </a:rPr>
              <a:t>(3) Tìm Mô hình tối ưu để giải quyết bài toán (2 giai đoạn, 3 Mô hình)</a:t>
            </a:r>
          </a:p>
          <a:p>
            <a:pPr>
              <a:lnSpc>
                <a:spcPts val="2842"/>
              </a:lnSpc>
            </a:pPr>
            <a:endParaRPr lang="en-US" sz="2230" spc="69">
              <a:solidFill>
                <a:srgbClr val="000000"/>
              </a:solidFill>
              <a:latin typeface="Lato Bold"/>
            </a:endParaRPr>
          </a:p>
        </p:txBody>
      </p:sp>
      <p:sp>
        <p:nvSpPr>
          <p:cNvPr id="21" name="TextBox 21"/>
          <p:cNvSpPr txBox="1"/>
          <p:nvPr/>
        </p:nvSpPr>
        <p:spPr>
          <a:xfrm>
            <a:off x="2985337" y="4035189"/>
            <a:ext cx="5949926" cy="155306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(4) Mô hình hóa Hệ thống</a:t>
            </a:r>
          </a:p>
          <a:p>
            <a:pPr marL="481594" lvl="1" indent="-240797">
              <a:lnSpc>
                <a:spcPts val="3122"/>
              </a:lnSpc>
              <a:buFont typeface="Arial"/>
              <a:buChar char="•"/>
            </a:pPr>
            <a:r>
              <a:rPr lang="en-US" sz="2230" spc="69">
                <a:solidFill>
                  <a:srgbClr val="000000"/>
                </a:solidFill>
                <a:latin typeface="Lato Bold"/>
              </a:rPr>
              <a:t>Áp dụng kết quả để thiết kế DSS</a:t>
            </a:r>
          </a:p>
          <a:p>
            <a:pPr marL="481594" lvl="1" indent="-240797">
              <a:lnSpc>
                <a:spcPts val="3122"/>
              </a:lnSpc>
              <a:buFont typeface="Arial"/>
              <a:buChar char="•"/>
            </a:pPr>
            <a:r>
              <a:rPr lang="en-US" sz="2230" spc="69">
                <a:solidFill>
                  <a:srgbClr val="000000"/>
                </a:solidFill>
                <a:latin typeface="Lato Bold"/>
              </a:rPr>
              <a:t>DSS sẽ làm việc như thế nào? Cấu trúc hệ thống? Mô hình Dữ liệu?</a:t>
            </a:r>
          </a:p>
        </p:txBody>
      </p:sp>
      <p:sp>
        <p:nvSpPr>
          <p:cNvPr id="22" name="TextBox 22"/>
          <p:cNvSpPr txBox="1"/>
          <p:nvPr/>
        </p:nvSpPr>
        <p:spPr>
          <a:xfrm>
            <a:off x="1471281" y="108058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Thiết kế</a:t>
            </a:r>
          </a:p>
        </p:txBody>
      </p:sp>
      <p:sp>
        <p:nvSpPr>
          <p:cNvPr id="23" name="Freeform 23"/>
          <p:cNvSpPr/>
          <p:nvPr/>
        </p:nvSpPr>
        <p:spPr>
          <a:xfrm>
            <a:off x="10404238" y="2546678"/>
            <a:ext cx="821567" cy="821567"/>
          </a:xfrm>
          <a:custGeom>
            <a:avLst/>
            <a:gdLst/>
            <a:ahLst/>
            <a:cxnLst/>
            <a:rect l="l" t="t" r="r" b="b"/>
            <a:pathLst>
              <a:path w="821567" h="821567">
                <a:moveTo>
                  <a:pt x="0" y="0"/>
                </a:moveTo>
                <a:lnTo>
                  <a:pt x="821567" y="0"/>
                </a:lnTo>
                <a:lnTo>
                  <a:pt x="821567" y="821567"/>
                </a:lnTo>
                <a:lnTo>
                  <a:pt x="0" y="8215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4" name="TextBox 24"/>
          <p:cNvSpPr txBox="1"/>
          <p:nvPr/>
        </p:nvSpPr>
        <p:spPr>
          <a:xfrm>
            <a:off x="11765017" y="2234049"/>
            <a:ext cx="5300916" cy="151750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(5) Phát triển Hệ thống</a:t>
            </a:r>
          </a:p>
          <a:p>
            <a:pPr marL="481594" lvl="1" indent="-240797">
              <a:lnSpc>
                <a:spcPts val="3122"/>
              </a:lnSpc>
              <a:buFont typeface="Arial"/>
              <a:buChar char="•"/>
            </a:pPr>
            <a:r>
              <a:rPr lang="en-US" sz="2230" spc="69">
                <a:solidFill>
                  <a:srgbClr val="000000"/>
                </a:solidFill>
                <a:latin typeface="Lato Bold"/>
              </a:rPr>
              <a:t>Sử dụng công nghệ gì?</a:t>
            </a:r>
          </a:p>
          <a:p>
            <a:pPr marL="481594" lvl="1" indent="-240797">
              <a:lnSpc>
                <a:spcPts val="3122"/>
              </a:lnSpc>
              <a:buFont typeface="Arial"/>
              <a:buChar char="•"/>
            </a:pPr>
            <a:r>
              <a:rPr lang="en-US" sz="2230" spc="69">
                <a:solidFill>
                  <a:srgbClr val="000000"/>
                </a:solidFill>
                <a:latin typeface="Lato Bold"/>
              </a:rPr>
              <a:t>UI và Function</a:t>
            </a:r>
          </a:p>
          <a:p>
            <a:pPr>
              <a:lnSpc>
                <a:spcPts val="2842"/>
              </a:lnSpc>
            </a:pPr>
            <a:endParaRPr lang="en-US" sz="2230" spc="69">
              <a:solidFill>
                <a:srgbClr val="000000"/>
              </a:solidFill>
              <a:latin typeface="Lato Bold"/>
            </a:endParaRPr>
          </a:p>
        </p:txBody>
      </p:sp>
      <p:sp>
        <p:nvSpPr>
          <p:cNvPr id="25" name="TextBox 25"/>
          <p:cNvSpPr txBox="1"/>
          <p:nvPr/>
        </p:nvSpPr>
        <p:spPr>
          <a:xfrm>
            <a:off x="11765017" y="4069505"/>
            <a:ext cx="4096028" cy="1908032"/>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(6) Đánh giá Hệ thống</a:t>
            </a:r>
          </a:p>
          <a:p>
            <a:pPr marL="481594" lvl="1" indent="-240797">
              <a:lnSpc>
                <a:spcPts val="3122"/>
              </a:lnSpc>
              <a:buFont typeface="Arial"/>
              <a:buChar char="•"/>
            </a:pPr>
            <a:r>
              <a:rPr lang="en-US" sz="2230" spc="69">
                <a:solidFill>
                  <a:srgbClr val="000000"/>
                </a:solidFill>
                <a:latin typeface="Lato Bold"/>
              </a:rPr>
              <a:t>Đáng giá của người dùng với 2 kịch bản</a:t>
            </a:r>
          </a:p>
          <a:p>
            <a:pPr>
              <a:lnSpc>
                <a:spcPts val="3122"/>
              </a:lnSpc>
            </a:pPr>
            <a:r>
              <a:rPr lang="en-US" sz="2230" spc="69">
                <a:solidFill>
                  <a:srgbClr val="000000"/>
                </a:solidFill>
                <a:latin typeface="Lato Bold"/>
              </a:rPr>
              <a:t>(7) Kết và Hướng phát triển</a:t>
            </a:r>
          </a:p>
          <a:p>
            <a:pPr>
              <a:lnSpc>
                <a:spcPts val="2842"/>
              </a:lnSpc>
            </a:pPr>
            <a:endParaRPr lang="en-US" sz="2230" spc="69">
              <a:solidFill>
                <a:srgbClr val="000000"/>
              </a:solidFill>
              <a:latin typeface="Lato Bold"/>
            </a:endParaRPr>
          </a:p>
        </p:txBody>
      </p:sp>
      <p:sp>
        <p:nvSpPr>
          <p:cNvPr id="26" name="TextBox 26"/>
          <p:cNvSpPr txBox="1"/>
          <p:nvPr/>
        </p:nvSpPr>
        <p:spPr>
          <a:xfrm>
            <a:off x="10166791" y="1061535"/>
            <a:ext cx="7292478" cy="953439"/>
          </a:xfrm>
          <a:prstGeom prst="rect">
            <a:avLst/>
          </a:prstGeom>
        </p:spPr>
        <p:txBody>
          <a:bodyPr lIns="0" tIns="0" rIns="0" bIns="0" rtlCol="0" anchor="t">
            <a:spAutoFit/>
          </a:bodyPr>
          <a:lstStyle/>
          <a:p>
            <a:pPr algn="l">
              <a:lnSpc>
                <a:spcPts val="8364"/>
              </a:lnSpc>
            </a:pPr>
            <a:r>
              <a:rPr lang="en-US" sz="3976" spc="-196">
                <a:solidFill>
                  <a:srgbClr val="000000"/>
                </a:solidFill>
                <a:latin typeface="Roboto Bold Italics"/>
              </a:rPr>
              <a:t>Phát triển và Đánh giá</a:t>
            </a:r>
          </a:p>
        </p:txBody>
      </p:sp>
      <p:sp>
        <p:nvSpPr>
          <p:cNvPr id="28" name="TextBox 27">
            <a:extLst>
              <a:ext uri="{FF2B5EF4-FFF2-40B4-BE49-F238E27FC236}">
                <a16:creationId xmlns:a16="http://schemas.microsoft.com/office/drawing/2014/main" id="{6D8A9070-C65B-F122-5577-8AF5FE807891}"/>
              </a:ext>
            </a:extLst>
          </p:cNvPr>
          <p:cNvSpPr txBox="1"/>
          <p:nvPr/>
        </p:nvSpPr>
        <p:spPr>
          <a:xfrm>
            <a:off x="15249980" y="951546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40</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12" name="Freeform 12"/>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13" name="Group 13"/>
          <p:cNvGrpSpPr/>
          <p:nvPr/>
        </p:nvGrpSpPr>
        <p:grpSpPr>
          <a:xfrm>
            <a:off x="448795" y="9961250"/>
            <a:ext cx="16432054" cy="3086100"/>
            <a:chOff x="0" y="0"/>
            <a:chExt cx="4327784" cy="812800"/>
          </a:xfrm>
        </p:grpSpPr>
        <p:sp>
          <p:nvSpPr>
            <p:cNvPr id="14" name="Freeform 14"/>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5" name="TextBox 15"/>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17" name="Group 17"/>
          <p:cNvGrpSpPr/>
          <p:nvPr/>
        </p:nvGrpSpPr>
        <p:grpSpPr>
          <a:xfrm>
            <a:off x="15473698" y="9258300"/>
            <a:ext cx="2814302" cy="482255"/>
            <a:chOff x="0" y="0"/>
            <a:chExt cx="3752403" cy="643007"/>
          </a:xfrm>
        </p:grpSpPr>
        <p:sp>
          <p:nvSpPr>
            <p:cNvPr id="18" name="AutoShape 1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6" name="Freeform 26"/>
          <p:cNvSpPr/>
          <p:nvPr/>
        </p:nvSpPr>
        <p:spPr>
          <a:xfrm>
            <a:off x="1410261" y="2193002"/>
            <a:ext cx="15211375" cy="7193713"/>
          </a:xfrm>
          <a:custGeom>
            <a:avLst/>
            <a:gdLst/>
            <a:ahLst/>
            <a:cxnLst/>
            <a:rect l="l" t="t" r="r" b="b"/>
            <a:pathLst>
              <a:path w="15211375" h="7193713">
                <a:moveTo>
                  <a:pt x="0" y="0"/>
                </a:moveTo>
                <a:lnTo>
                  <a:pt x="15211375" y="0"/>
                </a:lnTo>
                <a:lnTo>
                  <a:pt x="15211375" y="7193713"/>
                </a:lnTo>
                <a:lnTo>
                  <a:pt x="0" y="7193713"/>
                </a:lnTo>
                <a:lnTo>
                  <a:pt x="0" y="0"/>
                </a:lnTo>
                <a:close/>
              </a:path>
            </a:pathLst>
          </a:custGeom>
          <a:blipFill>
            <a:blip r:embed="rId6"/>
            <a:stretch>
              <a:fillRect/>
            </a:stretch>
          </a:blipFill>
        </p:spPr>
        <p:txBody>
          <a:bodyPr/>
          <a:lstStyle/>
          <a:p>
            <a:endParaRPr lang="vi-VN"/>
          </a:p>
        </p:txBody>
      </p:sp>
      <p:sp>
        <p:nvSpPr>
          <p:cNvPr id="27" name="TextBox 27"/>
          <p:cNvSpPr txBox="1"/>
          <p:nvPr/>
        </p:nvSpPr>
        <p:spPr>
          <a:xfrm>
            <a:off x="1028700" y="685800"/>
            <a:ext cx="13469110" cy="834415"/>
          </a:xfrm>
          <a:prstGeom prst="rect">
            <a:avLst/>
          </a:prstGeom>
        </p:spPr>
        <p:txBody>
          <a:bodyPr lIns="0" tIns="0" rIns="0" bIns="0" rtlCol="0" anchor="t">
            <a:spAutoFit/>
          </a:bodyPr>
          <a:lstStyle/>
          <a:p>
            <a:pPr algn="l">
              <a:lnSpc>
                <a:spcPts val="6719"/>
              </a:lnSpc>
            </a:pPr>
            <a:r>
              <a:rPr lang="en-US" sz="4799" spc="-230">
                <a:solidFill>
                  <a:srgbClr val="051D64"/>
                </a:solidFill>
                <a:latin typeface="Roboto Bold"/>
              </a:rPr>
              <a:t>(5) Phát triển Hệ thống</a:t>
            </a:r>
          </a:p>
        </p:txBody>
      </p:sp>
      <p:sp>
        <p:nvSpPr>
          <p:cNvPr id="28" name="TextBox 28"/>
          <p:cNvSpPr txBox="1"/>
          <p:nvPr/>
        </p:nvSpPr>
        <p:spPr>
          <a:xfrm>
            <a:off x="6844375" y="1205890"/>
            <a:ext cx="5325432" cy="855080"/>
          </a:xfrm>
          <a:prstGeom prst="rect">
            <a:avLst/>
          </a:prstGeom>
        </p:spPr>
        <p:txBody>
          <a:bodyPr lIns="0" tIns="0" rIns="0" bIns="0" rtlCol="0" anchor="t">
            <a:spAutoFit/>
          </a:bodyPr>
          <a:lstStyle/>
          <a:p>
            <a:pPr algn="l">
              <a:lnSpc>
                <a:spcPts val="7548"/>
              </a:lnSpc>
            </a:pPr>
            <a:r>
              <a:rPr lang="en-US" sz="3588" spc="-177">
                <a:solidFill>
                  <a:srgbClr val="000000"/>
                </a:solidFill>
                <a:latin typeface="Roboto Bold Italics"/>
              </a:rPr>
              <a:t>Development Specification</a:t>
            </a:r>
          </a:p>
        </p:txBody>
      </p:sp>
      <p:sp>
        <p:nvSpPr>
          <p:cNvPr id="30" name="TextBox 29">
            <a:extLst>
              <a:ext uri="{FF2B5EF4-FFF2-40B4-BE49-F238E27FC236}">
                <a16:creationId xmlns:a16="http://schemas.microsoft.com/office/drawing/2014/main" id="{1646BE8F-9580-F05C-EBAF-95E894760693}"/>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15492" y="2448988"/>
            <a:ext cx="1765849" cy="2614097"/>
          </a:xfrm>
          <a:custGeom>
            <a:avLst/>
            <a:gdLst/>
            <a:ahLst/>
            <a:cxnLst/>
            <a:rect l="l" t="t" r="r" b="b"/>
            <a:pathLst>
              <a:path w="1765849" h="2614097">
                <a:moveTo>
                  <a:pt x="0" y="0"/>
                </a:moveTo>
                <a:lnTo>
                  <a:pt x="1765849" y="0"/>
                </a:lnTo>
                <a:lnTo>
                  <a:pt x="1765849" y="2614097"/>
                </a:lnTo>
                <a:lnTo>
                  <a:pt x="0" y="2614097"/>
                </a:lnTo>
                <a:lnTo>
                  <a:pt x="0" y="0"/>
                </a:lnTo>
                <a:close/>
              </a:path>
            </a:pathLst>
          </a:custGeom>
          <a:blipFill>
            <a:blip r:embed="rId2"/>
            <a:stretch>
              <a:fillRect/>
            </a:stretch>
          </a:blipFill>
        </p:spPr>
        <p:txBody>
          <a:bodyPr/>
          <a:lstStyle/>
          <a:p>
            <a:endParaRPr lang="vi-VN"/>
          </a:p>
        </p:txBody>
      </p:sp>
      <p:grpSp>
        <p:nvGrpSpPr>
          <p:cNvPr id="3" name="Group 3"/>
          <p:cNvGrpSpPr/>
          <p:nvPr/>
        </p:nvGrpSpPr>
        <p:grpSpPr>
          <a:xfrm rot="-10800000">
            <a:off x="11745083" y="2673965"/>
            <a:ext cx="1634110" cy="163411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txBody>
            <a:bodyPr/>
            <a:lstStyle/>
            <a:p>
              <a:endParaRPr lang="vi-VN"/>
            </a:p>
          </p:txBody>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2090002" y="3012907"/>
            <a:ext cx="944274" cy="956227"/>
          </a:xfrm>
          <a:custGeom>
            <a:avLst/>
            <a:gdLst/>
            <a:ahLst/>
            <a:cxnLst/>
            <a:rect l="l" t="t" r="r" b="b"/>
            <a:pathLst>
              <a:path w="944274" h="956227">
                <a:moveTo>
                  <a:pt x="0" y="0"/>
                </a:moveTo>
                <a:lnTo>
                  <a:pt x="944273" y="0"/>
                </a:lnTo>
                <a:lnTo>
                  <a:pt x="944273" y="956227"/>
                </a:lnTo>
                <a:lnTo>
                  <a:pt x="0" y="9562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7" name="Group 7"/>
          <p:cNvGrpSpPr/>
          <p:nvPr/>
        </p:nvGrpSpPr>
        <p:grpSpPr>
          <a:xfrm rot="-10800000">
            <a:off x="4862110" y="6269005"/>
            <a:ext cx="1634110" cy="163411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txBody>
            <a:bodyPr/>
            <a:lstStyle/>
            <a:p>
              <a:endParaRPr lang="vi-VN"/>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rot="-10800000">
            <a:off x="8281361" y="6269005"/>
            <a:ext cx="1634110" cy="163411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txBody>
            <a:bodyPr/>
            <a:lstStyle/>
            <a:p>
              <a:endParaRPr lang="vi-VN"/>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rot="-10800000">
            <a:off x="11745083" y="6269005"/>
            <a:ext cx="1634110" cy="163411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txBody>
            <a:bodyPr/>
            <a:lstStyle/>
            <a:p>
              <a:endParaRPr lang="vi-VN"/>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16" name="Freeform 16"/>
          <p:cNvSpPr/>
          <p:nvPr/>
        </p:nvSpPr>
        <p:spPr>
          <a:xfrm>
            <a:off x="12064781" y="6588702"/>
            <a:ext cx="994716" cy="994716"/>
          </a:xfrm>
          <a:custGeom>
            <a:avLst/>
            <a:gdLst/>
            <a:ahLst/>
            <a:cxnLst/>
            <a:rect l="l" t="t" r="r" b="b"/>
            <a:pathLst>
              <a:path w="994716" h="994716">
                <a:moveTo>
                  <a:pt x="0" y="0"/>
                </a:moveTo>
                <a:lnTo>
                  <a:pt x="994715" y="0"/>
                </a:lnTo>
                <a:lnTo>
                  <a:pt x="994715" y="994716"/>
                </a:lnTo>
                <a:lnTo>
                  <a:pt x="0" y="9947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17" name="Group 17"/>
          <p:cNvGrpSpPr/>
          <p:nvPr/>
        </p:nvGrpSpPr>
        <p:grpSpPr>
          <a:xfrm rot="-10800000">
            <a:off x="4862110" y="2673965"/>
            <a:ext cx="1634110" cy="163411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txBody>
            <a:bodyPr/>
            <a:lstStyle/>
            <a:p>
              <a:endParaRPr lang="vi-VN"/>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5201052" y="6607947"/>
            <a:ext cx="956227" cy="956227"/>
          </a:xfrm>
          <a:custGeom>
            <a:avLst/>
            <a:gdLst/>
            <a:ahLst/>
            <a:cxnLst/>
            <a:rect l="l" t="t" r="r" b="b"/>
            <a:pathLst>
              <a:path w="956227" h="956227">
                <a:moveTo>
                  <a:pt x="0" y="0"/>
                </a:moveTo>
                <a:lnTo>
                  <a:pt x="956226" y="0"/>
                </a:lnTo>
                <a:lnTo>
                  <a:pt x="956226" y="956226"/>
                </a:lnTo>
                <a:lnTo>
                  <a:pt x="0" y="9562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21" name="Freeform 21"/>
          <p:cNvSpPr/>
          <p:nvPr/>
        </p:nvSpPr>
        <p:spPr>
          <a:xfrm>
            <a:off x="8617602" y="6640529"/>
            <a:ext cx="961630" cy="953215"/>
          </a:xfrm>
          <a:custGeom>
            <a:avLst/>
            <a:gdLst/>
            <a:ahLst/>
            <a:cxnLst/>
            <a:rect l="l" t="t" r="r" b="b"/>
            <a:pathLst>
              <a:path w="961630" h="953215">
                <a:moveTo>
                  <a:pt x="0" y="0"/>
                </a:moveTo>
                <a:lnTo>
                  <a:pt x="961629" y="0"/>
                </a:lnTo>
                <a:lnTo>
                  <a:pt x="961629" y="953215"/>
                </a:lnTo>
                <a:lnTo>
                  <a:pt x="0" y="9532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2" name="Freeform 22"/>
          <p:cNvSpPr/>
          <p:nvPr/>
        </p:nvSpPr>
        <p:spPr>
          <a:xfrm>
            <a:off x="5160158" y="2973311"/>
            <a:ext cx="1038013" cy="1035418"/>
          </a:xfrm>
          <a:custGeom>
            <a:avLst/>
            <a:gdLst/>
            <a:ahLst/>
            <a:cxnLst/>
            <a:rect l="l" t="t" r="r" b="b"/>
            <a:pathLst>
              <a:path w="1038013" h="1035418">
                <a:moveTo>
                  <a:pt x="0" y="0"/>
                </a:moveTo>
                <a:lnTo>
                  <a:pt x="1038014" y="0"/>
                </a:lnTo>
                <a:lnTo>
                  <a:pt x="1038014" y="1035419"/>
                </a:lnTo>
                <a:lnTo>
                  <a:pt x="0" y="10354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grpSp>
        <p:nvGrpSpPr>
          <p:cNvPr id="23" name="Group 23"/>
          <p:cNvGrpSpPr/>
          <p:nvPr/>
        </p:nvGrpSpPr>
        <p:grpSpPr>
          <a:xfrm rot="5400000">
            <a:off x="10408065" y="3188330"/>
            <a:ext cx="736699" cy="1135413"/>
            <a:chOff x="0" y="0"/>
            <a:chExt cx="795300" cy="1225730"/>
          </a:xfrm>
        </p:grpSpPr>
        <p:sp>
          <p:nvSpPr>
            <p:cNvPr id="24" name="Freeform 24"/>
            <p:cNvSpPr/>
            <p:nvPr/>
          </p:nvSpPr>
          <p:spPr>
            <a:xfrm>
              <a:off x="0" y="0"/>
              <a:ext cx="795300" cy="1225730"/>
            </a:xfrm>
            <a:custGeom>
              <a:avLst/>
              <a:gdLst/>
              <a:ahLst/>
              <a:cxnLst/>
              <a:rect l="l" t="t" r="r" b="b"/>
              <a:pathLst>
                <a:path w="795300" h="1225730">
                  <a:moveTo>
                    <a:pt x="397650" y="0"/>
                  </a:moveTo>
                  <a:lnTo>
                    <a:pt x="0" y="406400"/>
                  </a:lnTo>
                  <a:lnTo>
                    <a:pt x="203200" y="406400"/>
                  </a:lnTo>
                  <a:lnTo>
                    <a:pt x="203200" y="1225730"/>
                  </a:lnTo>
                  <a:lnTo>
                    <a:pt x="592100" y="1225730"/>
                  </a:lnTo>
                  <a:lnTo>
                    <a:pt x="592100" y="406400"/>
                  </a:lnTo>
                  <a:lnTo>
                    <a:pt x="795300" y="406400"/>
                  </a:lnTo>
                  <a:lnTo>
                    <a:pt x="397650" y="0"/>
                  </a:lnTo>
                  <a:close/>
                </a:path>
              </a:pathLst>
            </a:custGeom>
            <a:solidFill>
              <a:srgbClr val="779DD2"/>
            </a:solidFill>
          </p:spPr>
          <p:txBody>
            <a:bodyPr/>
            <a:lstStyle/>
            <a:p>
              <a:endParaRPr lang="vi-VN"/>
            </a:p>
          </p:txBody>
        </p:sp>
        <p:sp>
          <p:nvSpPr>
            <p:cNvPr id="25" name="TextBox 25"/>
            <p:cNvSpPr txBox="1"/>
            <p:nvPr/>
          </p:nvSpPr>
          <p:spPr>
            <a:xfrm>
              <a:off x="203200" y="44450"/>
              <a:ext cx="388900" cy="1181280"/>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rot="5400000">
            <a:off x="7053376" y="3188330"/>
            <a:ext cx="736699" cy="1135413"/>
            <a:chOff x="0" y="0"/>
            <a:chExt cx="795300" cy="1225730"/>
          </a:xfrm>
        </p:grpSpPr>
        <p:sp>
          <p:nvSpPr>
            <p:cNvPr id="27" name="Freeform 27"/>
            <p:cNvSpPr/>
            <p:nvPr/>
          </p:nvSpPr>
          <p:spPr>
            <a:xfrm>
              <a:off x="0" y="0"/>
              <a:ext cx="795300" cy="1225730"/>
            </a:xfrm>
            <a:custGeom>
              <a:avLst/>
              <a:gdLst/>
              <a:ahLst/>
              <a:cxnLst/>
              <a:rect l="l" t="t" r="r" b="b"/>
              <a:pathLst>
                <a:path w="795300" h="1225730">
                  <a:moveTo>
                    <a:pt x="397650" y="0"/>
                  </a:moveTo>
                  <a:lnTo>
                    <a:pt x="0" y="406400"/>
                  </a:lnTo>
                  <a:lnTo>
                    <a:pt x="203200" y="406400"/>
                  </a:lnTo>
                  <a:lnTo>
                    <a:pt x="203200" y="1225730"/>
                  </a:lnTo>
                  <a:lnTo>
                    <a:pt x="592100" y="1225730"/>
                  </a:lnTo>
                  <a:lnTo>
                    <a:pt x="592100" y="406400"/>
                  </a:lnTo>
                  <a:lnTo>
                    <a:pt x="795300" y="406400"/>
                  </a:lnTo>
                  <a:lnTo>
                    <a:pt x="397650" y="0"/>
                  </a:lnTo>
                  <a:close/>
                </a:path>
              </a:pathLst>
            </a:custGeom>
            <a:solidFill>
              <a:srgbClr val="779DD2"/>
            </a:solidFill>
          </p:spPr>
          <p:txBody>
            <a:bodyPr/>
            <a:lstStyle/>
            <a:p>
              <a:endParaRPr lang="vi-VN"/>
            </a:p>
          </p:txBody>
        </p:sp>
        <p:sp>
          <p:nvSpPr>
            <p:cNvPr id="28" name="TextBox 28"/>
            <p:cNvSpPr txBox="1"/>
            <p:nvPr/>
          </p:nvSpPr>
          <p:spPr>
            <a:xfrm>
              <a:off x="203200" y="44450"/>
              <a:ext cx="388900" cy="1181280"/>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8730067" y="5199138"/>
            <a:ext cx="736699" cy="825628"/>
            <a:chOff x="0" y="0"/>
            <a:chExt cx="795300" cy="891303"/>
          </a:xfrm>
        </p:grpSpPr>
        <p:sp>
          <p:nvSpPr>
            <p:cNvPr id="30" name="Freeform 30"/>
            <p:cNvSpPr/>
            <p:nvPr/>
          </p:nvSpPr>
          <p:spPr>
            <a:xfrm>
              <a:off x="0" y="0"/>
              <a:ext cx="795300" cy="891303"/>
            </a:xfrm>
            <a:custGeom>
              <a:avLst/>
              <a:gdLst/>
              <a:ahLst/>
              <a:cxnLst/>
              <a:rect l="l" t="t" r="r" b="b"/>
              <a:pathLst>
                <a:path w="795300" h="891303">
                  <a:moveTo>
                    <a:pt x="397650" y="0"/>
                  </a:moveTo>
                  <a:lnTo>
                    <a:pt x="0" y="406400"/>
                  </a:lnTo>
                  <a:lnTo>
                    <a:pt x="203200" y="406400"/>
                  </a:lnTo>
                  <a:lnTo>
                    <a:pt x="203200" y="891303"/>
                  </a:lnTo>
                  <a:lnTo>
                    <a:pt x="592100" y="891303"/>
                  </a:lnTo>
                  <a:lnTo>
                    <a:pt x="592100" y="406400"/>
                  </a:lnTo>
                  <a:lnTo>
                    <a:pt x="795300" y="406400"/>
                  </a:lnTo>
                  <a:lnTo>
                    <a:pt x="397650" y="0"/>
                  </a:lnTo>
                  <a:close/>
                </a:path>
              </a:pathLst>
            </a:custGeom>
            <a:solidFill>
              <a:srgbClr val="779DD2"/>
            </a:solidFill>
          </p:spPr>
          <p:txBody>
            <a:bodyPr/>
            <a:lstStyle/>
            <a:p>
              <a:endParaRPr lang="vi-VN"/>
            </a:p>
          </p:txBody>
        </p:sp>
        <p:sp>
          <p:nvSpPr>
            <p:cNvPr id="31" name="TextBox 31"/>
            <p:cNvSpPr txBox="1"/>
            <p:nvPr/>
          </p:nvSpPr>
          <p:spPr>
            <a:xfrm>
              <a:off x="203200" y="44450"/>
              <a:ext cx="388900" cy="846853"/>
            </a:xfrm>
            <a:prstGeom prst="rect">
              <a:avLst/>
            </a:prstGeom>
          </p:spPr>
          <p:txBody>
            <a:bodyPr lIns="50800" tIns="50800" rIns="50800" bIns="50800" rtlCol="0" anchor="ctr"/>
            <a:lstStyle/>
            <a:p>
              <a:pPr algn="ctr">
                <a:lnSpc>
                  <a:spcPts val="3359"/>
                </a:lnSpc>
              </a:pPr>
              <a:endParaRPr/>
            </a:p>
          </p:txBody>
        </p:sp>
      </p:grpSp>
      <p:sp>
        <p:nvSpPr>
          <p:cNvPr id="32" name="Freeform 32"/>
          <p:cNvSpPr/>
          <p:nvPr/>
        </p:nvSpPr>
        <p:spPr>
          <a:xfrm>
            <a:off x="7034264" y="6949542"/>
            <a:ext cx="709053" cy="335189"/>
          </a:xfrm>
          <a:custGeom>
            <a:avLst/>
            <a:gdLst/>
            <a:ahLst/>
            <a:cxnLst/>
            <a:rect l="l" t="t" r="r" b="b"/>
            <a:pathLst>
              <a:path w="709053" h="335189">
                <a:moveTo>
                  <a:pt x="0" y="0"/>
                </a:moveTo>
                <a:lnTo>
                  <a:pt x="709053" y="0"/>
                </a:lnTo>
                <a:lnTo>
                  <a:pt x="709053" y="335189"/>
                </a:lnTo>
                <a:lnTo>
                  <a:pt x="0" y="3351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33" name="TextBox 33"/>
          <p:cNvSpPr txBox="1"/>
          <p:nvPr/>
        </p:nvSpPr>
        <p:spPr>
          <a:xfrm>
            <a:off x="11480032" y="4560945"/>
            <a:ext cx="2254352" cy="423714"/>
          </a:xfrm>
          <a:prstGeom prst="rect">
            <a:avLst/>
          </a:prstGeom>
        </p:spPr>
        <p:txBody>
          <a:bodyPr lIns="0" tIns="0" rIns="0" bIns="0" rtlCol="0" anchor="t">
            <a:spAutoFit/>
          </a:bodyPr>
          <a:lstStyle/>
          <a:p>
            <a:pPr algn="ctr">
              <a:lnSpc>
                <a:spcPts val="3439"/>
              </a:lnSpc>
            </a:pPr>
            <a:r>
              <a:rPr lang="en-US" sz="2456" spc="73">
                <a:solidFill>
                  <a:srgbClr val="142740"/>
                </a:solidFill>
                <a:latin typeface="Barlow Medium"/>
              </a:rPr>
              <a:t>3. Visualization</a:t>
            </a:r>
          </a:p>
        </p:txBody>
      </p:sp>
      <p:sp>
        <p:nvSpPr>
          <p:cNvPr id="34" name="TextBox 34"/>
          <p:cNvSpPr txBox="1"/>
          <p:nvPr/>
        </p:nvSpPr>
        <p:spPr>
          <a:xfrm>
            <a:off x="4730371" y="7941506"/>
            <a:ext cx="1897589" cy="852672"/>
          </a:xfrm>
          <a:prstGeom prst="rect">
            <a:avLst/>
          </a:prstGeom>
        </p:spPr>
        <p:txBody>
          <a:bodyPr lIns="0" tIns="0" rIns="0" bIns="0" rtlCol="0" anchor="t">
            <a:spAutoFit/>
          </a:bodyPr>
          <a:lstStyle/>
          <a:p>
            <a:pPr algn="ctr">
              <a:lnSpc>
                <a:spcPts val="3439"/>
              </a:lnSpc>
            </a:pPr>
            <a:r>
              <a:rPr lang="en-US" sz="2456" spc="73">
                <a:solidFill>
                  <a:srgbClr val="142740"/>
                </a:solidFill>
                <a:latin typeface="Barlow Medium"/>
              </a:rPr>
              <a:t>1. Scenario Management</a:t>
            </a:r>
          </a:p>
        </p:txBody>
      </p:sp>
      <p:sp>
        <p:nvSpPr>
          <p:cNvPr id="35" name="TextBox 35"/>
          <p:cNvSpPr txBox="1"/>
          <p:nvPr/>
        </p:nvSpPr>
        <p:spPr>
          <a:xfrm>
            <a:off x="8149622" y="7941506"/>
            <a:ext cx="1897589" cy="852672"/>
          </a:xfrm>
          <a:prstGeom prst="rect">
            <a:avLst/>
          </a:prstGeom>
        </p:spPr>
        <p:txBody>
          <a:bodyPr lIns="0" tIns="0" rIns="0" bIns="0" rtlCol="0" anchor="t">
            <a:spAutoFit/>
          </a:bodyPr>
          <a:lstStyle/>
          <a:p>
            <a:pPr algn="ctr">
              <a:lnSpc>
                <a:spcPts val="3439"/>
              </a:lnSpc>
            </a:pPr>
            <a:r>
              <a:rPr lang="en-US" sz="2456" spc="73" dirty="0">
                <a:solidFill>
                  <a:srgbClr val="142740"/>
                </a:solidFill>
                <a:latin typeface="Barlow Medium"/>
              </a:rPr>
              <a:t>1-2. Demand Estimation</a:t>
            </a:r>
          </a:p>
        </p:txBody>
      </p:sp>
      <p:sp>
        <p:nvSpPr>
          <p:cNvPr id="36" name="TextBox 36"/>
          <p:cNvSpPr txBox="1"/>
          <p:nvPr/>
        </p:nvSpPr>
        <p:spPr>
          <a:xfrm>
            <a:off x="11344122" y="7941506"/>
            <a:ext cx="2526172" cy="852672"/>
          </a:xfrm>
          <a:prstGeom prst="rect">
            <a:avLst/>
          </a:prstGeom>
        </p:spPr>
        <p:txBody>
          <a:bodyPr lIns="0" tIns="0" rIns="0" bIns="0" rtlCol="0" anchor="t">
            <a:spAutoFit/>
          </a:bodyPr>
          <a:lstStyle/>
          <a:p>
            <a:pPr algn="ctr">
              <a:lnSpc>
                <a:spcPts val="3439"/>
              </a:lnSpc>
            </a:pPr>
            <a:r>
              <a:rPr lang="en-US" sz="2456" spc="73">
                <a:solidFill>
                  <a:srgbClr val="142740"/>
                </a:solidFill>
                <a:latin typeface="Barlow Medium"/>
              </a:rPr>
              <a:t>2-1. Optimization Parameter</a:t>
            </a:r>
          </a:p>
        </p:txBody>
      </p:sp>
      <p:sp>
        <p:nvSpPr>
          <p:cNvPr id="37" name="TextBox 37"/>
          <p:cNvSpPr txBox="1"/>
          <p:nvPr/>
        </p:nvSpPr>
        <p:spPr>
          <a:xfrm>
            <a:off x="4730371" y="4346466"/>
            <a:ext cx="1897589" cy="852672"/>
          </a:xfrm>
          <a:prstGeom prst="rect">
            <a:avLst/>
          </a:prstGeom>
        </p:spPr>
        <p:txBody>
          <a:bodyPr lIns="0" tIns="0" rIns="0" bIns="0" rtlCol="0" anchor="t">
            <a:spAutoFit/>
          </a:bodyPr>
          <a:lstStyle/>
          <a:p>
            <a:pPr algn="ctr">
              <a:lnSpc>
                <a:spcPts val="3439"/>
              </a:lnSpc>
            </a:pPr>
            <a:r>
              <a:rPr lang="en-US" sz="2456" spc="73">
                <a:solidFill>
                  <a:srgbClr val="142740"/>
                </a:solidFill>
                <a:latin typeface="Barlow Medium"/>
              </a:rPr>
              <a:t>4. Data Management</a:t>
            </a:r>
          </a:p>
        </p:txBody>
      </p:sp>
      <p:sp>
        <p:nvSpPr>
          <p:cNvPr id="38" name="Freeform 38"/>
          <p:cNvSpPr/>
          <p:nvPr/>
        </p:nvSpPr>
        <p:spPr>
          <a:xfrm>
            <a:off x="10635600" y="6949542"/>
            <a:ext cx="709053" cy="335189"/>
          </a:xfrm>
          <a:custGeom>
            <a:avLst/>
            <a:gdLst/>
            <a:ahLst/>
            <a:cxnLst/>
            <a:rect l="l" t="t" r="r" b="b"/>
            <a:pathLst>
              <a:path w="709053" h="335189">
                <a:moveTo>
                  <a:pt x="0" y="0"/>
                </a:moveTo>
                <a:lnTo>
                  <a:pt x="709052" y="0"/>
                </a:lnTo>
                <a:lnTo>
                  <a:pt x="709052" y="335189"/>
                </a:lnTo>
                <a:lnTo>
                  <a:pt x="0" y="3351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39" name="TextBox 39"/>
          <p:cNvSpPr txBox="1"/>
          <p:nvPr/>
        </p:nvSpPr>
        <p:spPr>
          <a:xfrm>
            <a:off x="1028700" y="685800"/>
            <a:ext cx="13469110" cy="834415"/>
          </a:xfrm>
          <a:prstGeom prst="rect">
            <a:avLst/>
          </a:prstGeom>
        </p:spPr>
        <p:txBody>
          <a:bodyPr lIns="0" tIns="0" rIns="0" bIns="0" rtlCol="0" anchor="t">
            <a:spAutoFit/>
          </a:bodyPr>
          <a:lstStyle/>
          <a:p>
            <a:pPr algn="l">
              <a:lnSpc>
                <a:spcPts val="6719"/>
              </a:lnSpc>
            </a:pPr>
            <a:r>
              <a:rPr lang="en-US" sz="4799" spc="-230">
                <a:solidFill>
                  <a:srgbClr val="051D64"/>
                </a:solidFill>
                <a:latin typeface="Roboto Bold"/>
              </a:rPr>
              <a:t>(5) Phát triển Hệ thống</a:t>
            </a:r>
          </a:p>
        </p:txBody>
      </p:sp>
      <p:sp>
        <p:nvSpPr>
          <p:cNvPr id="40" name="TextBox 40"/>
          <p:cNvSpPr txBox="1"/>
          <p:nvPr/>
        </p:nvSpPr>
        <p:spPr>
          <a:xfrm>
            <a:off x="6844375" y="1205890"/>
            <a:ext cx="5325432" cy="855080"/>
          </a:xfrm>
          <a:prstGeom prst="rect">
            <a:avLst/>
          </a:prstGeom>
        </p:spPr>
        <p:txBody>
          <a:bodyPr lIns="0" tIns="0" rIns="0" bIns="0" rtlCol="0" anchor="t">
            <a:spAutoFit/>
          </a:bodyPr>
          <a:lstStyle/>
          <a:p>
            <a:pPr algn="l">
              <a:lnSpc>
                <a:spcPts val="7548"/>
              </a:lnSpc>
            </a:pPr>
            <a:r>
              <a:rPr lang="en-US" sz="3588" spc="-177">
                <a:solidFill>
                  <a:srgbClr val="000000"/>
                </a:solidFill>
                <a:latin typeface="Roboto Bold Italics"/>
              </a:rPr>
              <a:t>User interface and functions</a:t>
            </a:r>
          </a:p>
        </p:txBody>
      </p:sp>
      <p:sp>
        <p:nvSpPr>
          <p:cNvPr id="41" name="Freeform 41"/>
          <p:cNvSpPr/>
          <p:nvPr/>
        </p:nvSpPr>
        <p:spPr>
          <a:xfrm>
            <a:off x="11246667" y="-857967"/>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vi-VN"/>
          </a:p>
        </p:txBody>
      </p:sp>
      <p:sp>
        <p:nvSpPr>
          <p:cNvPr id="42" name="Freeform 42"/>
          <p:cNvSpPr/>
          <p:nvPr/>
        </p:nvSpPr>
        <p:spPr>
          <a:xfrm flipV="1">
            <a:off x="-4718153" y="8020518"/>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7">
              <a:extLst>
                <a:ext uri="{96DAC541-7B7A-43D3-8B79-37D633B846F1}">
                  <asvg:svgBlip xmlns:asvg="http://schemas.microsoft.com/office/drawing/2016/SVG/main" r:embed="rId18"/>
                </a:ext>
              </a:extLst>
            </a:blip>
            <a:stretch>
              <a:fillRect r="-103224"/>
            </a:stretch>
          </a:blipFill>
        </p:spPr>
        <p:txBody>
          <a:bodyPr/>
          <a:lstStyle/>
          <a:p>
            <a:endParaRPr lang="vi-VN"/>
          </a:p>
        </p:txBody>
      </p:sp>
      <p:grpSp>
        <p:nvGrpSpPr>
          <p:cNvPr id="43" name="Group 43"/>
          <p:cNvGrpSpPr/>
          <p:nvPr/>
        </p:nvGrpSpPr>
        <p:grpSpPr>
          <a:xfrm>
            <a:off x="448795" y="9961250"/>
            <a:ext cx="16432054" cy="3086100"/>
            <a:chOff x="0" y="0"/>
            <a:chExt cx="4327784" cy="812800"/>
          </a:xfrm>
        </p:grpSpPr>
        <p:sp>
          <p:nvSpPr>
            <p:cNvPr id="44" name="Freeform 44"/>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45" name="TextBox 45"/>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46" name="AutoShape 46"/>
          <p:cNvSpPr/>
          <p:nvPr/>
        </p:nvSpPr>
        <p:spPr>
          <a:xfrm flipV="1">
            <a:off x="1391580" y="9594281"/>
            <a:ext cx="8115511" cy="57150"/>
          </a:xfrm>
          <a:prstGeom prst="line">
            <a:avLst/>
          </a:prstGeom>
          <a:ln w="104775" cap="flat">
            <a:solidFill>
              <a:srgbClr val="F9B680"/>
            </a:solidFill>
            <a:prstDash val="solid"/>
            <a:headEnd type="none" w="sm" len="sm"/>
            <a:tailEnd type="none" w="sm" len="sm"/>
          </a:ln>
        </p:spPr>
        <p:txBody>
          <a:bodyPr/>
          <a:lstStyle/>
          <a:p>
            <a:endParaRPr lang="vi-VN"/>
          </a:p>
        </p:txBody>
      </p:sp>
      <p:grpSp>
        <p:nvGrpSpPr>
          <p:cNvPr id="47" name="Group 47"/>
          <p:cNvGrpSpPr/>
          <p:nvPr/>
        </p:nvGrpSpPr>
        <p:grpSpPr>
          <a:xfrm>
            <a:off x="15473698" y="9258300"/>
            <a:ext cx="2814302" cy="482255"/>
            <a:chOff x="0" y="0"/>
            <a:chExt cx="3752403" cy="643007"/>
          </a:xfrm>
        </p:grpSpPr>
        <p:sp>
          <p:nvSpPr>
            <p:cNvPr id="48" name="AutoShape 48"/>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9" name="AutoShape 49"/>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0" name="AutoShape 50"/>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1" name="AutoShape 51"/>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2" name="AutoShape 52"/>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3" name="AutoShape 53"/>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4" name="AutoShape 54"/>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5" name="AutoShape 55"/>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57" name="TextBox 56">
            <a:extLst>
              <a:ext uri="{FF2B5EF4-FFF2-40B4-BE49-F238E27FC236}">
                <a16:creationId xmlns:a16="http://schemas.microsoft.com/office/drawing/2014/main" id="{597EFF25-0826-02CC-9A34-30D032DB5C11}"/>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2020220" y="9935835"/>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8" name="TextBox 8"/>
          <p:cNvSpPr txBox="1"/>
          <p:nvPr/>
        </p:nvSpPr>
        <p:spPr>
          <a:xfrm>
            <a:off x="0" y="3217827"/>
            <a:ext cx="4490966" cy="3790223"/>
          </a:xfrm>
          <a:prstGeom prst="rect">
            <a:avLst/>
          </a:prstGeom>
        </p:spPr>
        <p:txBody>
          <a:bodyPr lIns="0" tIns="0" rIns="0" bIns="0" rtlCol="0" anchor="t">
            <a:spAutoFit/>
          </a:bodyPr>
          <a:lstStyle/>
          <a:p>
            <a:pPr>
              <a:lnSpc>
                <a:spcPts val="29961"/>
              </a:lnSpc>
            </a:pPr>
            <a:r>
              <a:rPr lang="en-US" sz="24967">
                <a:solidFill>
                  <a:srgbClr val="D18547"/>
                </a:solidFill>
                <a:latin typeface="Oswald Bold"/>
              </a:rPr>
              <a:t>04</a:t>
            </a:r>
          </a:p>
        </p:txBody>
      </p:sp>
      <p:sp>
        <p:nvSpPr>
          <p:cNvPr id="9" name="TextBox 9"/>
          <p:cNvSpPr txBox="1"/>
          <p:nvPr/>
        </p:nvSpPr>
        <p:spPr>
          <a:xfrm>
            <a:off x="4175503" y="3711330"/>
            <a:ext cx="9780697" cy="1212908"/>
          </a:xfrm>
          <a:prstGeom prst="rect">
            <a:avLst/>
          </a:prstGeom>
        </p:spPr>
        <p:txBody>
          <a:bodyPr lIns="0" tIns="0" rIns="0" bIns="0" rtlCol="0" anchor="t">
            <a:spAutoFit/>
          </a:bodyPr>
          <a:lstStyle/>
          <a:p>
            <a:pPr algn="l">
              <a:lnSpc>
                <a:spcPts val="10072"/>
              </a:lnSpc>
            </a:pPr>
            <a:r>
              <a:rPr lang="en-US" sz="7194" spc="-236">
                <a:solidFill>
                  <a:srgbClr val="051D64"/>
                </a:solidFill>
                <a:latin typeface="Be Vietnam Ultra-Bold"/>
              </a:rPr>
              <a:t>Đánh Giá Thực Nghiệm</a:t>
            </a:r>
          </a:p>
        </p:txBody>
      </p:sp>
      <p:sp>
        <p:nvSpPr>
          <p:cNvPr id="10" name="TextBox 10"/>
          <p:cNvSpPr txBox="1"/>
          <p:nvPr/>
        </p:nvSpPr>
        <p:spPr>
          <a:xfrm>
            <a:off x="4339224" y="5076825"/>
            <a:ext cx="8706764" cy="1583699"/>
          </a:xfrm>
          <a:prstGeom prst="rect">
            <a:avLst/>
          </a:prstGeom>
        </p:spPr>
        <p:txBody>
          <a:bodyPr lIns="0" tIns="0" rIns="0" bIns="0" rtlCol="0" anchor="t">
            <a:spAutoFit/>
          </a:bodyPr>
          <a:lstStyle/>
          <a:p>
            <a:pPr>
              <a:lnSpc>
                <a:spcPts val="4227"/>
              </a:lnSpc>
            </a:pPr>
            <a:r>
              <a:rPr lang="en-US" sz="2976" spc="92">
                <a:solidFill>
                  <a:srgbClr val="000000"/>
                </a:solidFill>
                <a:latin typeface="Lato Bold"/>
              </a:rPr>
              <a:t>Thiết lập kịch bản</a:t>
            </a:r>
          </a:p>
          <a:p>
            <a:pPr>
              <a:lnSpc>
                <a:spcPts val="4227"/>
              </a:lnSpc>
            </a:pPr>
            <a:r>
              <a:rPr lang="en-US" sz="2976" spc="92">
                <a:solidFill>
                  <a:srgbClr val="000000"/>
                </a:solidFill>
                <a:latin typeface="Lato Bold"/>
              </a:rPr>
              <a:t>Thảo luận </a:t>
            </a:r>
          </a:p>
          <a:p>
            <a:pPr>
              <a:lnSpc>
                <a:spcPts val="4227"/>
              </a:lnSpc>
            </a:pPr>
            <a:r>
              <a:rPr lang="en-US" sz="2976" spc="92">
                <a:solidFill>
                  <a:srgbClr val="000000"/>
                </a:solidFill>
                <a:latin typeface="Lato Bold"/>
              </a:rPr>
              <a:t>Đánh giá của người dùng cho Kết quả thu được</a:t>
            </a:r>
          </a:p>
        </p:txBody>
      </p:sp>
      <p:grpSp>
        <p:nvGrpSpPr>
          <p:cNvPr id="11" name="Group 11"/>
          <p:cNvGrpSpPr/>
          <p:nvPr/>
        </p:nvGrpSpPr>
        <p:grpSpPr>
          <a:xfrm>
            <a:off x="15473698" y="9258300"/>
            <a:ext cx="2814302" cy="482255"/>
            <a:chOff x="0" y="0"/>
            <a:chExt cx="3752403" cy="643007"/>
          </a:xfrm>
        </p:grpSpPr>
        <p:sp>
          <p:nvSpPr>
            <p:cNvPr id="12" name="AutoShape 12"/>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3" name="AutoShape 13"/>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4" name="AutoShape 14"/>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0" name="Freeform 20"/>
          <p:cNvSpPr/>
          <p:nvPr/>
        </p:nvSpPr>
        <p:spPr>
          <a:xfrm>
            <a:off x="14312563" y="3403719"/>
            <a:ext cx="3427005" cy="3418438"/>
          </a:xfrm>
          <a:custGeom>
            <a:avLst/>
            <a:gdLst/>
            <a:ahLst/>
            <a:cxnLst/>
            <a:rect l="l" t="t" r="r" b="b"/>
            <a:pathLst>
              <a:path w="3427005" h="3418438">
                <a:moveTo>
                  <a:pt x="0" y="0"/>
                </a:moveTo>
                <a:lnTo>
                  <a:pt x="3427006" y="0"/>
                </a:lnTo>
                <a:lnTo>
                  <a:pt x="3427006" y="3418438"/>
                </a:lnTo>
                <a:lnTo>
                  <a:pt x="0" y="34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2" name="TextBox 21">
            <a:extLst>
              <a:ext uri="{FF2B5EF4-FFF2-40B4-BE49-F238E27FC236}">
                <a16:creationId xmlns:a16="http://schemas.microsoft.com/office/drawing/2014/main" id="{1756310A-7ABA-0EE6-41CA-4FAF9909B9E4}"/>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620056" y="1859752"/>
            <a:ext cx="17053721" cy="6567497"/>
          </a:xfrm>
          <a:custGeom>
            <a:avLst/>
            <a:gdLst/>
            <a:ahLst/>
            <a:cxnLst/>
            <a:rect l="l" t="t" r="r" b="b"/>
            <a:pathLst>
              <a:path w="17053721" h="6567497">
                <a:moveTo>
                  <a:pt x="0" y="0"/>
                </a:moveTo>
                <a:lnTo>
                  <a:pt x="17053721" y="0"/>
                </a:lnTo>
                <a:lnTo>
                  <a:pt x="17053721" y="6567496"/>
                </a:lnTo>
                <a:lnTo>
                  <a:pt x="0" y="6567496"/>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620056" y="441670"/>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4.1 Thiết lập kịch bản</a:t>
            </a:r>
          </a:p>
        </p:txBody>
      </p:sp>
      <p:sp>
        <p:nvSpPr>
          <p:cNvPr id="19" name="TextBox 18">
            <a:extLst>
              <a:ext uri="{FF2B5EF4-FFF2-40B4-BE49-F238E27FC236}">
                <a16:creationId xmlns:a16="http://schemas.microsoft.com/office/drawing/2014/main" id="{3CF400B4-9D51-1A89-B052-B0AE2BA19114}"/>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0" name="Group 24">
            <a:extLst>
              <a:ext uri="{FF2B5EF4-FFF2-40B4-BE49-F238E27FC236}">
                <a16:creationId xmlns:a16="http://schemas.microsoft.com/office/drawing/2014/main" id="{B957DC32-B2EC-7609-BFFF-494CDC875321}"/>
              </a:ext>
            </a:extLst>
          </p:cNvPr>
          <p:cNvGrpSpPr/>
          <p:nvPr/>
        </p:nvGrpSpPr>
        <p:grpSpPr>
          <a:xfrm>
            <a:off x="15473698" y="9258300"/>
            <a:ext cx="2814302" cy="482255"/>
            <a:chOff x="0" y="0"/>
            <a:chExt cx="3752403" cy="643007"/>
          </a:xfrm>
        </p:grpSpPr>
        <p:sp>
          <p:nvSpPr>
            <p:cNvPr id="21" name="AutoShape 25">
              <a:extLst>
                <a:ext uri="{FF2B5EF4-FFF2-40B4-BE49-F238E27FC236}">
                  <a16:creationId xmlns:a16="http://schemas.microsoft.com/office/drawing/2014/main" id="{F27362F6-1A51-07CC-1BF0-0607DCF5EAF1}"/>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6">
              <a:extLst>
                <a:ext uri="{FF2B5EF4-FFF2-40B4-BE49-F238E27FC236}">
                  <a16:creationId xmlns:a16="http://schemas.microsoft.com/office/drawing/2014/main" id="{FCA6F599-B80C-2D03-D334-B95FA010B828}"/>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7">
              <a:extLst>
                <a:ext uri="{FF2B5EF4-FFF2-40B4-BE49-F238E27FC236}">
                  <a16:creationId xmlns:a16="http://schemas.microsoft.com/office/drawing/2014/main" id="{EB3D71CE-EBD4-C399-2E10-9297C79C7AAD}"/>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8">
              <a:extLst>
                <a:ext uri="{FF2B5EF4-FFF2-40B4-BE49-F238E27FC236}">
                  <a16:creationId xmlns:a16="http://schemas.microsoft.com/office/drawing/2014/main" id="{5761A9B3-8E1A-C63F-96B0-126DD0E445E4}"/>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9">
              <a:extLst>
                <a:ext uri="{FF2B5EF4-FFF2-40B4-BE49-F238E27FC236}">
                  <a16:creationId xmlns:a16="http://schemas.microsoft.com/office/drawing/2014/main" id="{EF08D3B2-E935-6906-6596-D7D506B63E1D}"/>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30">
              <a:extLst>
                <a:ext uri="{FF2B5EF4-FFF2-40B4-BE49-F238E27FC236}">
                  <a16:creationId xmlns:a16="http://schemas.microsoft.com/office/drawing/2014/main" id="{5BC3D5DC-FDB5-3F79-BE1B-BE2B8A47CAC6}"/>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1">
              <a:extLst>
                <a:ext uri="{FF2B5EF4-FFF2-40B4-BE49-F238E27FC236}">
                  <a16:creationId xmlns:a16="http://schemas.microsoft.com/office/drawing/2014/main" id="{7DC47EEB-598B-7C1D-70FC-0B4821B366A9}"/>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2">
              <a:extLst>
                <a:ext uri="{FF2B5EF4-FFF2-40B4-BE49-F238E27FC236}">
                  <a16:creationId xmlns:a16="http://schemas.microsoft.com/office/drawing/2014/main" id="{52CD7EE8-6B93-A8E1-2F9E-F8F7D5852DF1}"/>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181462" y="1474907"/>
            <a:ext cx="9216210" cy="5724434"/>
          </a:xfrm>
          <a:custGeom>
            <a:avLst/>
            <a:gdLst/>
            <a:ahLst/>
            <a:cxnLst/>
            <a:rect l="l" t="t" r="r" b="b"/>
            <a:pathLst>
              <a:path w="9216210" h="5724434">
                <a:moveTo>
                  <a:pt x="0" y="0"/>
                </a:moveTo>
                <a:lnTo>
                  <a:pt x="9216209" y="0"/>
                </a:lnTo>
                <a:lnTo>
                  <a:pt x="9216209" y="5724434"/>
                </a:lnTo>
                <a:lnTo>
                  <a:pt x="0" y="5724434"/>
                </a:lnTo>
                <a:lnTo>
                  <a:pt x="0" y="0"/>
                </a:lnTo>
                <a:close/>
              </a:path>
            </a:pathLst>
          </a:custGeom>
          <a:blipFill>
            <a:blip r:embed="rId4"/>
            <a:stretch>
              <a:fillRect/>
            </a:stretch>
          </a:blipFill>
        </p:spPr>
        <p:txBody>
          <a:bodyPr/>
          <a:lstStyle/>
          <a:p>
            <a:endParaRPr lang="vi-VN"/>
          </a:p>
        </p:txBody>
      </p:sp>
      <p:sp>
        <p:nvSpPr>
          <p:cNvPr id="17" name="Freeform 17"/>
          <p:cNvSpPr/>
          <p:nvPr/>
        </p:nvSpPr>
        <p:spPr>
          <a:xfrm>
            <a:off x="9397671" y="1536386"/>
            <a:ext cx="9011071" cy="5601476"/>
          </a:xfrm>
          <a:custGeom>
            <a:avLst/>
            <a:gdLst/>
            <a:ahLst/>
            <a:cxnLst/>
            <a:rect l="l" t="t" r="r" b="b"/>
            <a:pathLst>
              <a:path w="9011071" h="5601476">
                <a:moveTo>
                  <a:pt x="0" y="0"/>
                </a:moveTo>
                <a:lnTo>
                  <a:pt x="9011071" y="0"/>
                </a:lnTo>
                <a:lnTo>
                  <a:pt x="9011071" y="5601476"/>
                </a:lnTo>
                <a:lnTo>
                  <a:pt x="0" y="5601476"/>
                </a:lnTo>
                <a:lnTo>
                  <a:pt x="0" y="0"/>
                </a:lnTo>
                <a:close/>
              </a:path>
            </a:pathLst>
          </a:custGeom>
          <a:blipFill>
            <a:blip r:embed="rId5"/>
            <a:stretch>
              <a:fillRect/>
            </a:stretch>
          </a:blipFill>
        </p:spPr>
        <p:txBody>
          <a:bodyPr/>
          <a:lstStyle/>
          <a:p>
            <a:endParaRPr lang="vi-VN"/>
          </a:p>
        </p:txBody>
      </p:sp>
      <p:sp>
        <p:nvSpPr>
          <p:cNvPr id="18" name="Freeform 18"/>
          <p:cNvSpPr/>
          <p:nvPr/>
        </p:nvSpPr>
        <p:spPr>
          <a:xfrm>
            <a:off x="181462" y="7199341"/>
            <a:ext cx="9216210" cy="222235"/>
          </a:xfrm>
          <a:custGeom>
            <a:avLst/>
            <a:gdLst/>
            <a:ahLst/>
            <a:cxnLst/>
            <a:rect l="l" t="t" r="r" b="b"/>
            <a:pathLst>
              <a:path w="9216210" h="222235">
                <a:moveTo>
                  <a:pt x="0" y="0"/>
                </a:moveTo>
                <a:lnTo>
                  <a:pt x="9216209" y="0"/>
                </a:lnTo>
                <a:lnTo>
                  <a:pt x="9216209" y="222235"/>
                </a:lnTo>
                <a:lnTo>
                  <a:pt x="0" y="222235"/>
                </a:lnTo>
                <a:lnTo>
                  <a:pt x="0" y="0"/>
                </a:lnTo>
                <a:close/>
              </a:path>
            </a:pathLst>
          </a:custGeom>
          <a:blipFill>
            <a:blip r:embed="rId6"/>
            <a:stretch>
              <a:fillRect/>
            </a:stretch>
          </a:blipFill>
        </p:spPr>
        <p:txBody>
          <a:bodyPr/>
          <a:lstStyle/>
          <a:p>
            <a:endParaRPr lang="vi-VN"/>
          </a:p>
        </p:txBody>
      </p:sp>
      <p:sp>
        <p:nvSpPr>
          <p:cNvPr id="19" name="TextBox 19"/>
          <p:cNvSpPr txBox="1"/>
          <p:nvPr/>
        </p:nvSpPr>
        <p:spPr>
          <a:xfrm>
            <a:off x="1028700" y="441670"/>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20" name="TextBox 20"/>
          <p:cNvSpPr txBox="1"/>
          <p:nvPr/>
        </p:nvSpPr>
        <p:spPr>
          <a:xfrm>
            <a:off x="4882545" y="8131318"/>
            <a:ext cx="9030253" cy="1126982"/>
          </a:xfrm>
          <a:prstGeom prst="rect">
            <a:avLst/>
          </a:prstGeom>
        </p:spPr>
        <p:txBody>
          <a:bodyPr lIns="0" tIns="0" rIns="0" bIns="0" rtlCol="0" anchor="t">
            <a:spAutoFit/>
          </a:bodyPr>
          <a:lstStyle/>
          <a:p>
            <a:pPr algn="ctr">
              <a:lnSpc>
                <a:spcPts val="3122"/>
              </a:lnSpc>
            </a:pPr>
            <a:r>
              <a:rPr lang="en-US" sz="2230" spc="69" dirty="0" err="1">
                <a:solidFill>
                  <a:srgbClr val="000000"/>
                </a:solidFill>
                <a:latin typeface="Lato Bold"/>
              </a:rPr>
              <a:t>Kết</a:t>
            </a:r>
            <a:r>
              <a:rPr lang="en-US" sz="2230" spc="69" dirty="0">
                <a:solidFill>
                  <a:srgbClr val="000000"/>
                </a:solidFill>
                <a:latin typeface="Lato Bold"/>
              </a:rPr>
              <a:t> </a:t>
            </a:r>
            <a:r>
              <a:rPr lang="en-US" sz="2230" spc="69" dirty="0" err="1">
                <a:solidFill>
                  <a:srgbClr val="000000"/>
                </a:solidFill>
                <a:latin typeface="Lato Bold"/>
              </a:rPr>
              <a:t>quả</a:t>
            </a:r>
            <a:r>
              <a:rPr lang="en-US" sz="2230" spc="69" dirty="0">
                <a:solidFill>
                  <a:srgbClr val="000000"/>
                </a:solidFill>
                <a:latin typeface="Lato Bold"/>
              </a:rPr>
              <a:t> </a:t>
            </a:r>
            <a:r>
              <a:rPr lang="en-US" sz="2230" spc="69" dirty="0" err="1">
                <a:solidFill>
                  <a:srgbClr val="000000"/>
                </a:solidFill>
                <a:latin typeface="Lato Bold"/>
              </a:rPr>
              <a:t>của</a:t>
            </a:r>
            <a:r>
              <a:rPr lang="en-US" sz="2230" spc="69" dirty="0">
                <a:solidFill>
                  <a:srgbClr val="000000"/>
                </a:solidFill>
                <a:latin typeface="Lato Bold"/>
              </a:rPr>
              <a:t> </a:t>
            </a:r>
            <a:r>
              <a:rPr lang="en-US" sz="2230" spc="69" dirty="0" err="1">
                <a:solidFill>
                  <a:srgbClr val="000000"/>
                </a:solidFill>
                <a:latin typeface="Lato Bold"/>
              </a:rPr>
              <a:t>Kịch</a:t>
            </a:r>
            <a:r>
              <a:rPr lang="en-US" sz="2230" spc="69" dirty="0">
                <a:solidFill>
                  <a:srgbClr val="000000"/>
                </a:solidFill>
                <a:latin typeface="Lato Bold"/>
              </a:rPr>
              <a:t> </a:t>
            </a:r>
            <a:r>
              <a:rPr lang="en-US" sz="2230" spc="69" dirty="0" err="1">
                <a:solidFill>
                  <a:srgbClr val="000000"/>
                </a:solidFill>
                <a:latin typeface="Lato Bold"/>
              </a:rPr>
              <a:t>bản</a:t>
            </a:r>
            <a:r>
              <a:rPr lang="en-US" sz="2230" spc="69" dirty="0">
                <a:solidFill>
                  <a:srgbClr val="000000"/>
                </a:solidFill>
                <a:latin typeface="Lato Bold"/>
              </a:rPr>
              <a:t> A </a:t>
            </a:r>
            <a:r>
              <a:rPr lang="en-US" sz="2230" spc="69" dirty="0" err="1">
                <a:solidFill>
                  <a:srgbClr val="000000"/>
                </a:solidFill>
                <a:latin typeface="Lato Bold"/>
              </a:rPr>
              <a:t>và</a:t>
            </a:r>
            <a:r>
              <a:rPr lang="en-US" sz="2230" spc="69" dirty="0">
                <a:solidFill>
                  <a:srgbClr val="000000"/>
                </a:solidFill>
                <a:latin typeface="Lato Bold"/>
              </a:rPr>
              <a:t> B, </a:t>
            </a:r>
            <a:r>
              <a:rPr lang="en-US" sz="2230" spc="69" dirty="0" err="1">
                <a:solidFill>
                  <a:srgbClr val="000000"/>
                </a:solidFill>
                <a:latin typeface="Lato Bold"/>
              </a:rPr>
              <a:t>các</a:t>
            </a:r>
            <a:r>
              <a:rPr lang="en-US" sz="2230" spc="69" dirty="0">
                <a:solidFill>
                  <a:srgbClr val="000000"/>
                </a:solidFill>
                <a:latin typeface="Lato Bold"/>
              </a:rPr>
              <a:t> </a:t>
            </a:r>
            <a:r>
              <a:rPr lang="en-US" sz="2230" spc="69" dirty="0" err="1">
                <a:solidFill>
                  <a:srgbClr val="000000"/>
                </a:solidFill>
                <a:latin typeface="Lato Bold"/>
              </a:rPr>
              <a:t>địa</a:t>
            </a:r>
            <a:r>
              <a:rPr lang="en-US" sz="2230" spc="69" dirty="0">
                <a:solidFill>
                  <a:srgbClr val="000000"/>
                </a:solidFill>
                <a:latin typeface="Lato Bold"/>
              </a:rPr>
              <a:t> </a:t>
            </a:r>
            <a:r>
              <a:rPr lang="en-US" sz="2230" spc="69" dirty="0" err="1">
                <a:solidFill>
                  <a:srgbClr val="000000"/>
                </a:solidFill>
                <a:latin typeface="Lato Bold"/>
              </a:rPr>
              <a:t>điểm</a:t>
            </a:r>
            <a:r>
              <a:rPr lang="en-US" sz="2230" spc="69" dirty="0">
                <a:solidFill>
                  <a:srgbClr val="000000"/>
                </a:solidFill>
                <a:latin typeface="Lato Bold"/>
              </a:rPr>
              <a:t> </a:t>
            </a:r>
            <a:r>
              <a:rPr lang="en-US" sz="2230" spc="69" dirty="0" err="1">
                <a:solidFill>
                  <a:srgbClr val="000000"/>
                </a:solidFill>
                <a:latin typeface="Lato Bold"/>
              </a:rPr>
              <a:t>ứng</a:t>
            </a:r>
            <a:r>
              <a:rPr lang="en-US" sz="2230" spc="69" dirty="0">
                <a:solidFill>
                  <a:srgbClr val="000000"/>
                </a:solidFill>
                <a:latin typeface="Lato Bold"/>
              </a:rPr>
              <a:t> </a:t>
            </a:r>
            <a:r>
              <a:rPr lang="en-US" sz="2230" spc="69" dirty="0" err="1">
                <a:solidFill>
                  <a:srgbClr val="000000"/>
                </a:solidFill>
                <a:latin typeface="Lato Bold"/>
              </a:rPr>
              <a:t>cử</a:t>
            </a:r>
            <a:r>
              <a:rPr lang="en-US" sz="2230" spc="69" dirty="0">
                <a:solidFill>
                  <a:srgbClr val="000000"/>
                </a:solidFill>
                <a:latin typeface="Lato Bold"/>
              </a:rPr>
              <a:t> </a:t>
            </a:r>
            <a:r>
              <a:rPr lang="en-US" sz="2230" spc="69" dirty="0" err="1">
                <a:solidFill>
                  <a:srgbClr val="000000"/>
                </a:solidFill>
                <a:latin typeface="Lato Bold"/>
              </a:rPr>
              <a:t>viên</a:t>
            </a:r>
            <a:r>
              <a:rPr lang="en-US" sz="2230" spc="69" dirty="0">
                <a:solidFill>
                  <a:srgbClr val="000000"/>
                </a:solidFill>
                <a:latin typeface="Lato Bold"/>
              </a:rPr>
              <a:t> </a:t>
            </a:r>
            <a:r>
              <a:rPr lang="en-US" sz="2230" spc="69" dirty="0" err="1">
                <a:solidFill>
                  <a:srgbClr val="000000"/>
                </a:solidFill>
                <a:latin typeface="Lato Bold"/>
              </a:rPr>
              <a:t>được</a:t>
            </a:r>
            <a:r>
              <a:rPr lang="en-US" sz="2230" spc="69" dirty="0">
                <a:solidFill>
                  <a:srgbClr val="000000"/>
                </a:solidFill>
                <a:latin typeface="Lato Bold"/>
              </a:rPr>
              <a:t> </a:t>
            </a:r>
            <a:r>
              <a:rPr lang="en-US" sz="2230" spc="69" dirty="0" err="1">
                <a:solidFill>
                  <a:srgbClr val="000000"/>
                </a:solidFill>
                <a:latin typeface="Lato Bold"/>
              </a:rPr>
              <a:t>chọn</a:t>
            </a:r>
            <a:r>
              <a:rPr lang="en-US" sz="2230" spc="69" dirty="0">
                <a:solidFill>
                  <a:srgbClr val="000000"/>
                </a:solidFill>
                <a:latin typeface="Lato Bold"/>
              </a:rPr>
              <a:t> </a:t>
            </a:r>
            <a:r>
              <a:rPr lang="en-US" sz="2230" spc="69" dirty="0" err="1">
                <a:solidFill>
                  <a:srgbClr val="000000"/>
                </a:solidFill>
                <a:latin typeface="Lato Bold"/>
              </a:rPr>
              <a:t>và</a:t>
            </a:r>
            <a:r>
              <a:rPr lang="en-US" sz="2230" spc="69" dirty="0">
                <a:solidFill>
                  <a:srgbClr val="000000"/>
                </a:solidFill>
                <a:latin typeface="Lato Bold"/>
              </a:rPr>
              <a:t> </a:t>
            </a:r>
            <a:r>
              <a:rPr lang="en-US" sz="2230" spc="69" dirty="0" err="1">
                <a:solidFill>
                  <a:srgbClr val="000000"/>
                </a:solidFill>
                <a:latin typeface="Lato Bold"/>
              </a:rPr>
              <a:t>nguồn</a:t>
            </a:r>
            <a:r>
              <a:rPr lang="en-US" sz="2230" spc="69" dirty="0">
                <a:solidFill>
                  <a:srgbClr val="000000"/>
                </a:solidFill>
                <a:latin typeface="Lato Bold"/>
              </a:rPr>
              <a:t> </a:t>
            </a:r>
            <a:r>
              <a:rPr lang="en-US" sz="2230" spc="69" dirty="0" err="1">
                <a:solidFill>
                  <a:srgbClr val="000000"/>
                </a:solidFill>
                <a:latin typeface="Lato Bold"/>
              </a:rPr>
              <a:t>cung</a:t>
            </a:r>
            <a:r>
              <a:rPr lang="en-US" sz="2230" spc="69" dirty="0">
                <a:solidFill>
                  <a:srgbClr val="000000"/>
                </a:solidFill>
                <a:latin typeface="Lato Bold"/>
              </a:rPr>
              <a:t> </a:t>
            </a:r>
            <a:r>
              <a:rPr lang="en-US" sz="2230" spc="69" dirty="0" err="1">
                <a:solidFill>
                  <a:srgbClr val="000000"/>
                </a:solidFill>
                <a:latin typeface="Lato Bold"/>
              </a:rPr>
              <a:t>cấp</a:t>
            </a:r>
            <a:r>
              <a:rPr lang="en-US" sz="2230" spc="69" dirty="0">
                <a:solidFill>
                  <a:srgbClr val="000000"/>
                </a:solidFill>
                <a:latin typeface="Lato Bold"/>
              </a:rPr>
              <a:t> hydro </a:t>
            </a:r>
            <a:r>
              <a:rPr lang="en-US" sz="2230" spc="69" dirty="0" err="1">
                <a:solidFill>
                  <a:srgbClr val="000000"/>
                </a:solidFill>
                <a:latin typeface="Lato Bold"/>
              </a:rPr>
              <a:t>cho</a:t>
            </a:r>
            <a:r>
              <a:rPr lang="en-US" sz="2230" spc="69" dirty="0">
                <a:solidFill>
                  <a:srgbClr val="000000"/>
                </a:solidFill>
                <a:latin typeface="Lato Bold"/>
              </a:rPr>
              <a:t> </a:t>
            </a:r>
            <a:r>
              <a:rPr lang="en-US" sz="2230" spc="69" dirty="0" err="1">
                <a:solidFill>
                  <a:srgbClr val="000000"/>
                </a:solidFill>
                <a:latin typeface="Lato Bold"/>
              </a:rPr>
              <a:t>các</a:t>
            </a:r>
            <a:r>
              <a:rPr lang="en-US" sz="2230" spc="69" dirty="0">
                <a:solidFill>
                  <a:srgbClr val="000000"/>
                </a:solidFill>
                <a:latin typeface="Lato Bold"/>
              </a:rPr>
              <a:t> </a:t>
            </a:r>
            <a:r>
              <a:rPr lang="en-US" sz="2230" spc="69" dirty="0" err="1">
                <a:solidFill>
                  <a:srgbClr val="000000"/>
                </a:solidFill>
                <a:latin typeface="Lato Bold"/>
              </a:rPr>
              <a:t>trạm</a:t>
            </a:r>
            <a:endParaRPr lang="en-US" sz="2230" spc="69" dirty="0">
              <a:solidFill>
                <a:srgbClr val="000000"/>
              </a:solidFill>
              <a:latin typeface="Lato Bold"/>
            </a:endParaRPr>
          </a:p>
          <a:p>
            <a:pPr>
              <a:lnSpc>
                <a:spcPts val="2842"/>
              </a:lnSpc>
            </a:pPr>
            <a:endParaRPr lang="en-US" sz="2230" spc="69" dirty="0">
              <a:solidFill>
                <a:srgbClr val="000000"/>
              </a:solidFill>
              <a:latin typeface="Lato Bold"/>
            </a:endParaRPr>
          </a:p>
        </p:txBody>
      </p:sp>
      <p:sp>
        <p:nvSpPr>
          <p:cNvPr id="21" name="Freeform 21"/>
          <p:cNvSpPr/>
          <p:nvPr/>
        </p:nvSpPr>
        <p:spPr>
          <a:xfrm>
            <a:off x="9397671" y="7199341"/>
            <a:ext cx="9216210" cy="222235"/>
          </a:xfrm>
          <a:custGeom>
            <a:avLst/>
            <a:gdLst/>
            <a:ahLst/>
            <a:cxnLst/>
            <a:rect l="l" t="t" r="r" b="b"/>
            <a:pathLst>
              <a:path w="9216210" h="222235">
                <a:moveTo>
                  <a:pt x="0" y="0"/>
                </a:moveTo>
                <a:lnTo>
                  <a:pt x="9216210" y="0"/>
                </a:lnTo>
                <a:lnTo>
                  <a:pt x="9216210" y="222235"/>
                </a:lnTo>
                <a:lnTo>
                  <a:pt x="0" y="222235"/>
                </a:lnTo>
                <a:lnTo>
                  <a:pt x="0" y="0"/>
                </a:lnTo>
                <a:close/>
              </a:path>
            </a:pathLst>
          </a:custGeom>
          <a:blipFill>
            <a:blip r:embed="rId6"/>
            <a:stretch>
              <a:fillRect/>
            </a:stretch>
          </a:blipFill>
        </p:spPr>
        <p:txBody>
          <a:bodyPr/>
          <a:lstStyle/>
          <a:p>
            <a:endParaRPr lang="vi-VN"/>
          </a:p>
        </p:txBody>
      </p:sp>
      <p:sp>
        <p:nvSpPr>
          <p:cNvPr id="23" name="TextBox 22">
            <a:extLst>
              <a:ext uri="{FF2B5EF4-FFF2-40B4-BE49-F238E27FC236}">
                <a16:creationId xmlns:a16="http://schemas.microsoft.com/office/drawing/2014/main" id="{88F9B286-C760-B040-7C50-26EEF86B7645}"/>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4" name="Group 24">
            <a:extLst>
              <a:ext uri="{FF2B5EF4-FFF2-40B4-BE49-F238E27FC236}">
                <a16:creationId xmlns:a16="http://schemas.microsoft.com/office/drawing/2014/main" id="{13918197-DF7F-A716-8508-1F417F391156}"/>
              </a:ext>
            </a:extLst>
          </p:cNvPr>
          <p:cNvGrpSpPr/>
          <p:nvPr/>
        </p:nvGrpSpPr>
        <p:grpSpPr>
          <a:xfrm>
            <a:off x="15473698" y="9258300"/>
            <a:ext cx="2814302" cy="482255"/>
            <a:chOff x="0" y="0"/>
            <a:chExt cx="3752403" cy="643007"/>
          </a:xfrm>
        </p:grpSpPr>
        <p:sp>
          <p:nvSpPr>
            <p:cNvPr id="25" name="AutoShape 25">
              <a:extLst>
                <a:ext uri="{FF2B5EF4-FFF2-40B4-BE49-F238E27FC236}">
                  <a16:creationId xmlns:a16="http://schemas.microsoft.com/office/drawing/2014/main" id="{1420241A-DD0E-AA7E-2FEF-BD1A1E834CA2}"/>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6">
              <a:extLst>
                <a:ext uri="{FF2B5EF4-FFF2-40B4-BE49-F238E27FC236}">
                  <a16:creationId xmlns:a16="http://schemas.microsoft.com/office/drawing/2014/main" id="{F3228C50-B51C-4926-A0F8-4F4C446B3936}"/>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27">
              <a:extLst>
                <a:ext uri="{FF2B5EF4-FFF2-40B4-BE49-F238E27FC236}">
                  <a16:creationId xmlns:a16="http://schemas.microsoft.com/office/drawing/2014/main" id="{126E51F4-DB08-1992-8C66-AA240564A7A4}"/>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28">
              <a:extLst>
                <a:ext uri="{FF2B5EF4-FFF2-40B4-BE49-F238E27FC236}">
                  <a16:creationId xmlns:a16="http://schemas.microsoft.com/office/drawing/2014/main" id="{D79794ED-2ECF-90AD-DF9D-B4F1BE855124}"/>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29">
              <a:extLst>
                <a:ext uri="{FF2B5EF4-FFF2-40B4-BE49-F238E27FC236}">
                  <a16:creationId xmlns:a16="http://schemas.microsoft.com/office/drawing/2014/main" id="{91A3A431-6426-F5B8-1200-FED5AC1DDDEF}"/>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0" name="AutoShape 30">
              <a:extLst>
                <a:ext uri="{FF2B5EF4-FFF2-40B4-BE49-F238E27FC236}">
                  <a16:creationId xmlns:a16="http://schemas.microsoft.com/office/drawing/2014/main" id="{ABCCBEA9-3994-7FCD-5609-BF27ACF4A81E}"/>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1" name="AutoShape 31">
              <a:extLst>
                <a:ext uri="{FF2B5EF4-FFF2-40B4-BE49-F238E27FC236}">
                  <a16:creationId xmlns:a16="http://schemas.microsoft.com/office/drawing/2014/main" id="{28A25186-42AA-498E-4878-2211EBAC647E}"/>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2" name="AutoShape 32">
              <a:extLst>
                <a:ext uri="{FF2B5EF4-FFF2-40B4-BE49-F238E27FC236}">
                  <a16:creationId xmlns:a16="http://schemas.microsoft.com/office/drawing/2014/main" id="{21EDCDC8-3FD1-8FAD-9D49-89009820509A}"/>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3150150" y="546445"/>
            <a:ext cx="11692739" cy="8408821"/>
          </a:xfrm>
          <a:custGeom>
            <a:avLst/>
            <a:gdLst/>
            <a:ahLst/>
            <a:cxnLst/>
            <a:rect l="l" t="t" r="r" b="b"/>
            <a:pathLst>
              <a:path w="11692739" h="8408821">
                <a:moveTo>
                  <a:pt x="0" y="0"/>
                </a:moveTo>
                <a:lnTo>
                  <a:pt x="11692739" y="0"/>
                </a:lnTo>
                <a:lnTo>
                  <a:pt x="11692739" y="8408820"/>
                </a:lnTo>
                <a:lnTo>
                  <a:pt x="0" y="8408820"/>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1028700" y="207086"/>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18" name="TextBox 18"/>
          <p:cNvSpPr txBox="1"/>
          <p:nvPr/>
        </p:nvSpPr>
        <p:spPr>
          <a:xfrm>
            <a:off x="5080860" y="9069777"/>
            <a:ext cx="7831321" cy="338947"/>
          </a:xfrm>
          <a:prstGeom prst="rect">
            <a:avLst/>
          </a:prstGeom>
        </p:spPr>
        <p:txBody>
          <a:bodyPr lIns="0" tIns="0" rIns="0" bIns="0" rtlCol="0" anchor="t">
            <a:spAutoFit/>
          </a:bodyPr>
          <a:lstStyle/>
          <a:p>
            <a:pPr>
              <a:lnSpc>
                <a:spcPts val="2842"/>
              </a:lnSpc>
            </a:pPr>
            <a:r>
              <a:rPr lang="en-US" sz="2030" spc="62">
                <a:solidFill>
                  <a:srgbClr val="000000"/>
                </a:solidFill>
                <a:latin typeface="Lato Bold"/>
              </a:rPr>
              <a:t>Kết quả tối ưu hóa chi tiết xuất hiện trong bảng tóm tắt</a:t>
            </a:r>
          </a:p>
        </p:txBody>
      </p:sp>
      <p:sp>
        <p:nvSpPr>
          <p:cNvPr id="20" name="TextBox 19">
            <a:extLst>
              <a:ext uri="{FF2B5EF4-FFF2-40B4-BE49-F238E27FC236}">
                <a16:creationId xmlns:a16="http://schemas.microsoft.com/office/drawing/2014/main" id="{82873700-7C36-2833-82DA-5EF18A01B0A9}"/>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562D82A1-4151-A6BF-79E5-61B98CA8D197}"/>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CC15CF52-2ECD-A9A3-5D67-510D94E39929}"/>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730CD89D-04B7-49ED-6A1D-DF336DA45A1A}"/>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67689C00-5896-3746-933A-E3FE236B974B}"/>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5707A09F-660D-17F1-C505-F578CAEF87D3}"/>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DCE47A6E-3DF3-2FB3-EE50-0616E17EE519}"/>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63F5C9A6-1798-E0F0-FA0E-A09A36663D15}"/>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65C4BC48-85CF-6319-AC08-AD921B5C6DDD}"/>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8B5D4DC5-A840-EA9B-D470-1C146E981290}"/>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870159" y="1600341"/>
            <a:ext cx="16553514" cy="6191172"/>
          </a:xfrm>
          <a:custGeom>
            <a:avLst/>
            <a:gdLst/>
            <a:ahLst/>
            <a:cxnLst/>
            <a:rect l="l" t="t" r="r" b="b"/>
            <a:pathLst>
              <a:path w="16553514" h="6191172">
                <a:moveTo>
                  <a:pt x="0" y="0"/>
                </a:moveTo>
                <a:lnTo>
                  <a:pt x="16553514" y="0"/>
                </a:lnTo>
                <a:lnTo>
                  <a:pt x="16553514" y="6191172"/>
                </a:lnTo>
                <a:lnTo>
                  <a:pt x="0" y="6191172"/>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1028700" y="441670"/>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18" name="TextBox 18"/>
          <p:cNvSpPr txBox="1"/>
          <p:nvPr/>
        </p:nvSpPr>
        <p:spPr>
          <a:xfrm>
            <a:off x="3459478" y="8491126"/>
            <a:ext cx="11369044" cy="338947"/>
          </a:xfrm>
          <a:prstGeom prst="rect">
            <a:avLst/>
          </a:prstGeom>
        </p:spPr>
        <p:txBody>
          <a:bodyPr lIns="0" tIns="0" rIns="0" bIns="0" rtlCol="0" anchor="t">
            <a:spAutoFit/>
          </a:bodyPr>
          <a:lstStyle/>
          <a:p>
            <a:pPr>
              <a:lnSpc>
                <a:spcPts val="2842"/>
              </a:lnSpc>
            </a:pPr>
            <a:r>
              <a:rPr lang="en-US" sz="2030" spc="62">
                <a:solidFill>
                  <a:srgbClr val="000000"/>
                </a:solidFill>
                <a:latin typeface="Lato Bold"/>
              </a:rPr>
              <a:t>Minh họa sự khác biệt về điểm cầu tới các trạm giữa hai kịch bản trong khu vực đô thị Seoul</a:t>
            </a:r>
          </a:p>
        </p:txBody>
      </p:sp>
      <p:sp>
        <p:nvSpPr>
          <p:cNvPr id="20" name="TextBox 19">
            <a:extLst>
              <a:ext uri="{FF2B5EF4-FFF2-40B4-BE49-F238E27FC236}">
                <a16:creationId xmlns:a16="http://schemas.microsoft.com/office/drawing/2014/main" id="{0B8380BD-6551-449F-6939-B54FC9133385}"/>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BF42E6AE-75E4-190B-3493-4FE8EDE10506}"/>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50A00139-5419-6A1C-3664-86268B244A36}"/>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E5346D3B-8472-5B5E-1545-B95A4F1AD187}"/>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7BF3CB38-887B-5C57-E60D-56F83E5D477C}"/>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C933EC9E-BA16-559A-D488-C9B96B6F6C37}"/>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763BD81F-13AA-06F6-81C8-B2663F3D3EA9}"/>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14A57CE8-7187-B024-EB6B-B4D06EC5995C}"/>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133F6FC2-EBCC-3B04-0D4D-E61B872BB155}"/>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3E55AAFD-6B15-5190-7AAF-9C3BCA6B0C59}"/>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0554452" y="3647104"/>
            <a:ext cx="6704848" cy="4734094"/>
          </a:xfrm>
          <a:custGeom>
            <a:avLst/>
            <a:gdLst/>
            <a:ahLst/>
            <a:cxnLst/>
            <a:rect l="l" t="t" r="r" b="b"/>
            <a:pathLst>
              <a:path w="6704848" h="4734094">
                <a:moveTo>
                  <a:pt x="0" y="0"/>
                </a:moveTo>
                <a:lnTo>
                  <a:pt x="6704848" y="0"/>
                </a:lnTo>
                <a:lnTo>
                  <a:pt x="6704848" y="4734094"/>
                </a:lnTo>
                <a:lnTo>
                  <a:pt x="0" y="4734094"/>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Nhóm tác giả</a:t>
            </a:r>
          </a:p>
        </p:txBody>
      </p:sp>
      <p:sp>
        <p:nvSpPr>
          <p:cNvPr id="13" name="TextBox 13"/>
          <p:cNvSpPr txBox="1"/>
          <p:nvPr/>
        </p:nvSpPr>
        <p:spPr>
          <a:xfrm>
            <a:off x="1427731" y="2779673"/>
            <a:ext cx="7716269" cy="5789177"/>
          </a:xfrm>
          <a:prstGeom prst="rect">
            <a:avLst/>
          </a:prstGeom>
        </p:spPr>
        <p:txBody>
          <a:bodyPr lIns="0" tIns="0" rIns="0" bIns="0" rtlCol="0" anchor="t">
            <a:spAutoFit/>
          </a:bodyPr>
          <a:lstStyle/>
          <a:p>
            <a:pPr marL="730585" lvl="1" indent="-365292">
              <a:lnSpc>
                <a:spcPts val="5887"/>
              </a:lnSpc>
              <a:buAutoNum type="arabicPeriod"/>
            </a:pPr>
            <a:r>
              <a:rPr lang="en-US" sz="3383" spc="104">
                <a:solidFill>
                  <a:srgbClr val="000000"/>
                </a:solidFill>
                <a:latin typeface="Lato Bold"/>
              </a:rPr>
              <a:t>Hyunyoung Ryu</a:t>
            </a:r>
          </a:p>
          <a:p>
            <a:pPr marL="730585" lvl="1" indent="-365292">
              <a:lnSpc>
                <a:spcPts val="5887"/>
              </a:lnSpc>
              <a:buAutoNum type="arabicPeriod"/>
            </a:pPr>
            <a:r>
              <a:rPr lang="en-US" sz="3383" spc="104">
                <a:solidFill>
                  <a:srgbClr val="000000"/>
                </a:solidFill>
                <a:latin typeface="Lato Bold"/>
              </a:rPr>
              <a:t>Deoksang Lee</a:t>
            </a:r>
          </a:p>
          <a:p>
            <a:pPr marL="730585" lvl="1" indent="-365292">
              <a:lnSpc>
                <a:spcPts val="5887"/>
              </a:lnSpc>
              <a:buAutoNum type="arabicPeriod"/>
            </a:pPr>
            <a:r>
              <a:rPr lang="en-US" sz="3383" spc="104">
                <a:solidFill>
                  <a:srgbClr val="000000"/>
                </a:solidFill>
                <a:latin typeface="Lato Bold"/>
              </a:rPr>
              <a:t>Jaemin Shin</a:t>
            </a:r>
          </a:p>
          <a:p>
            <a:pPr marL="730585" lvl="1" indent="-365292">
              <a:lnSpc>
                <a:spcPts val="5887"/>
              </a:lnSpc>
              <a:buAutoNum type="arabicPeriod"/>
            </a:pPr>
            <a:r>
              <a:rPr lang="en-US" sz="3383" spc="104">
                <a:solidFill>
                  <a:srgbClr val="000000"/>
                </a:solidFill>
                <a:latin typeface="Lato Bold"/>
              </a:rPr>
              <a:t>Minseok Song</a:t>
            </a:r>
          </a:p>
          <a:p>
            <a:pPr marL="730585" lvl="1" indent="-365292">
              <a:lnSpc>
                <a:spcPts val="5887"/>
              </a:lnSpc>
              <a:buAutoNum type="arabicPeriod"/>
            </a:pPr>
            <a:r>
              <a:rPr lang="en-US" sz="3383" spc="104">
                <a:solidFill>
                  <a:srgbClr val="000000"/>
                </a:solidFill>
                <a:latin typeface="Lato Bold"/>
              </a:rPr>
              <a:t>Seungyeop Lee</a:t>
            </a:r>
          </a:p>
          <a:p>
            <a:pPr marL="730585" lvl="1" indent="-365292">
              <a:lnSpc>
                <a:spcPts val="5887"/>
              </a:lnSpc>
              <a:buAutoNum type="arabicPeriod"/>
            </a:pPr>
            <a:r>
              <a:rPr lang="en-US" sz="3383" spc="104">
                <a:solidFill>
                  <a:srgbClr val="000000"/>
                </a:solidFill>
                <a:latin typeface="Lato Bold"/>
              </a:rPr>
              <a:t>Hyunjoon Kim</a:t>
            </a:r>
          </a:p>
          <a:p>
            <a:pPr marL="730585" lvl="1" indent="-365292">
              <a:lnSpc>
                <a:spcPts val="5887"/>
              </a:lnSpc>
              <a:buAutoNum type="arabicPeriod"/>
            </a:pPr>
            <a:r>
              <a:rPr lang="en-US" sz="3383" spc="104">
                <a:solidFill>
                  <a:srgbClr val="000000"/>
                </a:solidFill>
                <a:latin typeface="Lato Bold"/>
              </a:rPr>
              <a:t>Byung-In Kim</a:t>
            </a:r>
          </a:p>
          <a:p>
            <a:pPr>
              <a:lnSpc>
                <a:spcPts val="4365"/>
              </a:lnSpc>
            </a:pPr>
            <a:endParaRPr lang="en-US" sz="3383" spc="104">
              <a:solidFill>
                <a:srgbClr val="000000"/>
              </a:solidFill>
              <a:latin typeface="Lato Bold"/>
            </a:endParaRPr>
          </a:p>
        </p:txBody>
      </p:sp>
      <p:sp>
        <p:nvSpPr>
          <p:cNvPr id="15" name="TextBox 14">
            <a:extLst>
              <a:ext uri="{FF2B5EF4-FFF2-40B4-BE49-F238E27FC236}">
                <a16:creationId xmlns:a16="http://schemas.microsoft.com/office/drawing/2014/main" id="{9FAC8EF1-3B05-E440-7EAE-ABD5E2288637}"/>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2061478" y="1647458"/>
            <a:ext cx="14165044" cy="7301569"/>
          </a:xfrm>
          <a:custGeom>
            <a:avLst/>
            <a:gdLst/>
            <a:ahLst/>
            <a:cxnLst/>
            <a:rect l="l" t="t" r="r" b="b"/>
            <a:pathLst>
              <a:path w="14165044" h="7301569">
                <a:moveTo>
                  <a:pt x="0" y="0"/>
                </a:moveTo>
                <a:lnTo>
                  <a:pt x="14165044" y="0"/>
                </a:lnTo>
                <a:lnTo>
                  <a:pt x="14165044" y="7301569"/>
                </a:lnTo>
                <a:lnTo>
                  <a:pt x="0" y="7301569"/>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1028700" y="441670"/>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18" name="TextBox 18"/>
          <p:cNvSpPr txBox="1"/>
          <p:nvPr/>
        </p:nvSpPr>
        <p:spPr>
          <a:xfrm>
            <a:off x="4053418" y="9021096"/>
            <a:ext cx="11369044" cy="338947"/>
          </a:xfrm>
          <a:prstGeom prst="rect">
            <a:avLst/>
          </a:prstGeom>
        </p:spPr>
        <p:txBody>
          <a:bodyPr lIns="0" tIns="0" rIns="0" bIns="0" rtlCol="0" anchor="t">
            <a:spAutoFit/>
          </a:bodyPr>
          <a:lstStyle/>
          <a:p>
            <a:pPr>
              <a:lnSpc>
                <a:spcPts val="2842"/>
              </a:lnSpc>
            </a:pPr>
            <a:r>
              <a:rPr lang="en-US" sz="2030" spc="62">
                <a:solidFill>
                  <a:srgbClr val="000000"/>
                </a:solidFill>
                <a:latin typeface="Lato Bold"/>
              </a:rPr>
              <a:t>Minh họa sự khác biệt về điểm cầu tới các trạm giữa hai kịch bản trong khu vực đô thị Seoul</a:t>
            </a:r>
          </a:p>
        </p:txBody>
      </p:sp>
      <p:sp>
        <p:nvSpPr>
          <p:cNvPr id="20" name="TextBox 19">
            <a:extLst>
              <a:ext uri="{FF2B5EF4-FFF2-40B4-BE49-F238E27FC236}">
                <a16:creationId xmlns:a16="http://schemas.microsoft.com/office/drawing/2014/main" id="{C6FF48F4-D77B-32DD-1536-3DCCF71588C9}"/>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F86F95AA-FCF2-B35C-D49D-62F979E6E06C}"/>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08DFBB1D-8C6E-31D0-4A5E-F1E880CC44E8}"/>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307F2B81-DB9F-B180-3579-DCED69763B57}"/>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BF1E8C7C-A90A-6329-A21E-BF6088CA98DE}"/>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DD63096E-4CF6-C515-672B-80E2B6CCEFD8}"/>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99FB63CC-EA87-14DC-741E-A3F2FE000407}"/>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6053FF75-640E-209D-B0AE-87F6C2C45E69}"/>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6ED56EF9-C87F-8359-8DD9-9A201A29CCEC}"/>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E13DD1E4-07C5-5358-1CBD-8443EB0FE779}"/>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683661" y="1911012"/>
            <a:ext cx="16920678" cy="6464976"/>
          </a:xfrm>
          <a:custGeom>
            <a:avLst/>
            <a:gdLst/>
            <a:ahLst/>
            <a:cxnLst/>
            <a:rect l="l" t="t" r="r" b="b"/>
            <a:pathLst>
              <a:path w="16920678" h="6464976">
                <a:moveTo>
                  <a:pt x="0" y="0"/>
                </a:moveTo>
                <a:lnTo>
                  <a:pt x="16920678" y="0"/>
                </a:lnTo>
                <a:lnTo>
                  <a:pt x="16920678" y="6464976"/>
                </a:lnTo>
                <a:lnTo>
                  <a:pt x="0" y="6464976"/>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1028700" y="441670"/>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18" name="TextBox 18"/>
          <p:cNvSpPr txBox="1"/>
          <p:nvPr/>
        </p:nvSpPr>
        <p:spPr>
          <a:xfrm>
            <a:off x="5231256" y="8583678"/>
            <a:ext cx="7831321" cy="73645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Kết quả của HRSs đối với PFs trong khu vực đô thị Seoul</a:t>
            </a:r>
          </a:p>
          <a:p>
            <a:pPr>
              <a:lnSpc>
                <a:spcPts val="2842"/>
              </a:lnSpc>
            </a:pPr>
            <a:endParaRPr lang="en-US" sz="2230" spc="69">
              <a:solidFill>
                <a:srgbClr val="000000"/>
              </a:solidFill>
              <a:latin typeface="Lato Bold"/>
            </a:endParaRPr>
          </a:p>
        </p:txBody>
      </p:sp>
      <p:sp>
        <p:nvSpPr>
          <p:cNvPr id="20" name="TextBox 19">
            <a:extLst>
              <a:ext uri="{FF2B5EF4-FFF2-40B4-BE49-F238E27FC236}">
                <a16:creationId xmlns:a16="http://schemas.microsoft.com/office/drawing/2014/main" id="{43B62A13-13CA-E9EA-9FF7-8EB7C0B50126}"/>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49</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7511D87B-D64F-0BC5-E7CF-1A277EF3A071}"/>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F12AC261-9E0C-C4FE-A080-4B9441D4DF8D}"/>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4330094D-18BB-B96C-295A-F90F68FBC891}"/>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080A890D-DE47-F650-B022-0762EB9A42E6}"/>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6CE6ED7C-639D-BDBD-0D25-A7B56F01E9DF}"/>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6CB2F344-0FCB-49DD-0462-6387E6DA872E}"/>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2D6B67BF-20F6-CB5B-5C48-85FB5E82E1F7}"/>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42D1AF8D-333D-39F9-C8C9-6EABF17E5D5E}"/>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CAE27A7A-40B4-377B-5D50-74E4E65DD8D2}"/>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280468" y="1435585"/>
            <a:ext cx="17376724" cy="6403391"/>
          </a:xfrm>
          <a:custGeom>
            <a:avLst/>
            <a:gdLst/>
            <a:ahLst/>
            <a:cxnLst/>
            <a:rect l="l" t="t" r="r" b="b"/>
            <a:pathLst>
              <a:path w="17376724" h="6403391">
                <a:moveTo>
                  <a:pt x="0" y="0"/>
                </a:moveTo>
                <a:lnTo>
                  <a:pt x="17376724" y="0"/>
                </a:lnTo>
                <a:lnTo>
                  <a:pt x="17376724" y="6403391"/>
                </a:lnTo>
                <a:lnTo>
                  <a:pt x="0" y="6403391"/>
                </a:lnTo>
                <a:lnTo>
                  <a:pt x="0" y="0"/>
                </a:lnTo>
                <a:close/>
              </a:path>
            </a:pathLst>
          </a:custGeom>
          <a:blipFill>
            <a:blip r:embed="rId4"/>
            <a:stretch>
              <a:fillRect/>
            </a:stretch>
          </a:blipFill>
        </p:spPr>
        <p:txBody>
          <a:bodyPr/>
          <a:lstStyle/>
          <a:p>
            <a:endParaRPr lang="vi-VN"/>
          </a:p>
        </p:txBody>
      </p:sp>
      <p:sp>
        <p:nvSpPr>
          <p:cNvPr id="17" name="Freeform 17"/>
          <p:cNvSpPr/>
          <p:nvPr/>
        </p:nvSpPr>
        <p:spPr>
          <a:xfrm>
            <a:off x="4617365" y="7909485"/>
            <a:ext cx="9053270" cy="1759918"/>
          </a:xfrm>
          <a:custGeom>
            <a:avLst/>
            <a:gdLst/>
            <a:ahLst/>
            <a:cxnLst/>
            <a:rect l="l" t="t" r="r" b="b"/>
            <a:pathLst>
              <a:path w="9053270" h="1759918">
                <a:moveTo>
                  <a:pt x="0" y="0"/>
                </a:moveTo>
                <a:lnTo>
                  <a:pt x="9053270" y="0"/>
                </a:lnTo>
                <a:lnTo>
                  <a:pt x="9053270" y="1759917"/>
                </a:lnTo>
                <a:lnTo>
                  <a:pt x="0" y="1759917"/>
                </a:lnTo>
                <a:lnTo>
                  <a:pt x="0" y="0"/>
                </a:lnTo>
                <a:close/>
              </a:path>
            </a:pathLst>
          </a:custGeom>
          <a:blipFill>
            <a:blip r:embed="rId5"/>
            <a:stretch>
              <a:fillRect/>
            </a:stretch>
          </a:blipFill>
        </p:spPr>
        <p:txBody>
          <a:bodyPr/>
          <a:lstStyle/>
          <a:p>
            <a:endParaRPr lang="vi-VN"/>
          </a:p>
        </p:txBody>
      </p:sp>
      <p:sp>
        <p:nvSpPr>
          <p:cNvPr id="18" name="TextBox 18"/>
          <p:cNvSpPr txBox="1"/>
          <p:nvPr/>
        </p:nvSpPr>
        <p:spPr>
          <a:xfrm>
            <a:off x="437826" y="207086"/>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Kết quả</a:t>
            </a:r>
          </a:p>
        </p:txBody>
      </p:sp>
      <p:sp>
        <p:nvSpPr>
          <p:cNvPr id="19" name="TextBox 19"/>
          <p:cNvSpPr txBox="1"/>
          <p:nvPr/>
        </p:nvSpPr>
        <p:spPr>
          <a:xfrm>
            <a:off x="4617365" y="739947"/>
            <a:ext cx="7831321" cy="736457"/>
          </a:xfrm>
          <a:prstGeom prst="rect">
            <a:avLst/>
          </a:prstGeom>
        </p:spPr>
        <p:txBody>
          <a:bodyPr lIns="0" tIns="0" rIns="0" bIns="0" rtlCol="0" anchor="t">
            <a:spAutoFit/>
          </a:bodyPr>
          <a:lstStyle/>
          <a:p>
            <a:pPr>
              <a:lnSpc>
                <a:spcPts val="3122"/>
              </a:lnSpc>
            </a:pPr>
            <a:r>
              <a:rPr lang="en-US" sz="2230" spc="69">
                <a:solidFill>
                  <a:srgbClr val="000000"/>
                </a:solidFill>
                <a:latin typeface="Lato Bold"/>
              </a:rPr>
              <a:t>Kết quả của HRSs đối với PFs trong khu vực đô thị Seoul</a:t>
            </a:r>
          </a:p>
          <a:p>
            <a:pPr>
              <a:lnSpc>
                <a:spcPts val="2842"/>
              </a:lnSpc>
            </a:pPr>
            <a:endParaRPr lang="en-US" sz="2230" spc="69">
              <a:solidFill>
                <a:srgbClr val="000000"/>
              </a:solidFill>
              <a:latin typeface="Lato Bold"/>
            </a:endParaRPr>
          </a:p>
        </p:txBody>
      </p:sp>
      <p:sp>
        <p:nvSpPr>
          <p:cNvPr id="21" name="TextBox 20">
            <a:extLst>
              <a:ext uri="{FF2B5EF4-FFF2-40B4-BE49-F238E27FC236}">
                <a16:creationId xmlns:a16="http://schemas.microsoft.com/office/drawing/2014/main" id="{65FFED5D-4789-BE39-E9B9-52A668127ACB}"/>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50</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2" name="Group 24">
            <a:extLst>
              <a:ext uri="{FF2B5EF4-FFF2-40B4-BE49-F238E27FC236}">
                <a16:creationId xmlns:a16="http://schemas.microsoft.com/office/drawing/2014/main" id="{72B8A674-0F88-C2B8-A335-5D0CB60731D5}"/>
              </a:ext>
            </a:extLst>
          </p:cNvPr>
          <p:cNvGrpSpPr/>
          <p:nvPr/>
        </p:nvGrpSpPr>
        <p:grpSpPr>
          <a:xfrm>
            <a:off x="15473698" y="9258300"/>
            <a:ext cx="2814302" cy="482255"/>
            <a:chOff x="0" y="0"/>
            <a:chExt cx="3752403" cy="643007"/>
          </a:xfrm>
        </p:grpSpPr>
        <p:sp>
          <p:nvSpPr>
            <p:cNvPr id="23" name="AutoShape 25">
              <a:extLst>
                <a:ext uri="{FF2B5EF4-FFF2-40B4-BE49-F238E27FC236}">
                  <a16:creationId xmlns:a16="http://schemas.microsoft.com/office/drawing/2014/main" id="{EA8AF42B-B68C-9DA9-C75A-9C580B75C964}"/>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6">
              <a:extLst>
                <a:ext uri="{FF2B5EF4-FFF2-40B4-BE49-F238E27FC236}">
                  <a16:creationId xmlns:a16="http://schemas.microsoft.com/office/drawing/2014/main" id="{87823F14-BF56-0E61-5169-5CA37042A6EC}"/>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7">
              <a:extLst>
                <a:ext uri="{FF2B5EF4-FFF2-40B4-BE49-F238E27FC236}">
                  <a16:creationId xmlns:a16="http://schemas.microsoft.com/office/drawing/2014/main" id="{91BB748F-58C0-BC48-7FB5-F25F7C26B073}"/>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8">
              <a:extLst>
                <a:ext uri="{FF2B5EF4-FFF2-40B4-BE49-F238E27FC236}">
                  <a16:creationId xmlns:a16="http://schemas.microsoft.com/office/drawing/2014/main" id="{F61C4658-8CA9-5933-D62E-F925D0BB9DEE}"/>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29">
              <a:extLst>
                <a:ext uri="{FF2B5EF4-FFF2-40B4-BE49-F238E27FC236}">
                  <a16:creationId xmlns:a16="http://schemas.microsoft.com/office/drawing/2014/main" id="{C6748E1B-81D0-EDA3-572D-419A7B4034E2}"/>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0">
              <a:extLst>
                <a:ext uri="{FF2B5EF4-FFF2-40B4-BE49-F238E27FC236}">
                  <a16:creationId xmlns:a16="http://schemas.microsoft.com/office/drawing/2014/main" id="{BD880FC0-672A-7B57-04B3-429D2E4B2ADD}"/>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1">
              <a:extLst>
                <a:ext uri="{FF2B5EF4-FFF2-40B4-BE49-F238E27FC236}">
                  <a16:creationId xmlns:a16="http://schemas.microsoft.com/office/drawing/2014/main" id="{E62B3F1E-6571-1FF9-C051-BAC16EF14A32}"/>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0" name="AutoShape 32">
              <a:extLst>
                <a:ext uri="{FF2B5EF4-FFF2-40B4-BE49-F238E27FC236}">
                  <a16:creationId xmlns:a16="http://schemas.microsoft.com/office/drawing/2014/main" id="{ECC8EA33-7714-3586-50DB-E559A6C3FBC8}"/>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1888031" y="1182002"/>
            <a:ext cx="14517770" cy="7922996"/>
          </a:xfrm>
          <a:custGeom>
            <a:avLst/>
            <a:gdLst/>
            <a:ahLst/>
            <a:cxnLst/>
            <a:rect l="l" t="t" r="r" b="b"/>
            <a:pathLst>
              <a:path w="14517770" h="7922996">
                <a:moveTo>
                  <a:pt x="0" y="0"/>
                </a:moveTo>
                <a:lnTo>
                  <a:pt x="14517770" y="0"/>
                </a:lnTo>
                <a:lnTo>
                  <a:pt x="14517770" y="7922996"/>
                </a:lnTo>
                <a:lnTo>
                  <a:pt x="0" y="7922996"/>
                </a:lnTo>
                <a:lnTo>
                  <a:pt x="0" y="0"/>
                </a:lnTo>
                <a:close/>
              </a:path>
            </a:pathLst>
          </a:custGeom>
          <a:blipFill>
            <a:blip r:embed="rId4"/>
            <a:stretch>
              <a:fillRect/>
            </a:stretch>
          </a:blipFill>
        </p:spPr>
        <p:txBody>
          <a:bodyPr/>
          <a:lstStyle/>
          <a:p>
            <a:endParaRPr lang="vi-VN"/>
          </a:p>
        </p:txBody>
      </p:sp>
      <p:sp>
        <p:nvSpPr>
          <p:cNvPr id="17" name="TextBox 17"/>
          <p:cNvSpPr txBox="1"/>
          <p:nvPr/>
        </p:nvSpPr>
        <p:spPr>
          <a:xfrm>
            <a:off x="342984" y="207086"/>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4.2 Đánh giá của người dùng</a:t>
            </a:r>
          </a:p>
        </p:txBody>
      </p:sp>
      <p:sp>
        <p:nvSpPr>
          <p:cNvPr id="18" name="TextBox 18"/>
          <p:cNvSpPr txBox="1"/>
          <p:nvPr/>
        </p:nvSpPr>
        <p:spPr>
          <a:xfrm>
            <a:off x="5798522" y="9171519"/>
            <a:ext cx="6690957" cy="338947"/>
          </a:xfrm>
          <a:prstGeom prst="rect">
            <a:avLst/>
          </a:prstGeom>
        </p:spPr>
        <p:txBody>
          <a:bodyPr lIns="0" tIns="0" rIns="0" bIns="0" rtlCol="0" anchor="t">
            <a:spAutoFit/>
          </a:bodyPr>
          <a:lstStyle/>
          <a:p>
            <a:pPr>
              <a:lnSpc>
                <a:spcPts val="2842"/>
              </a:lnSpc>
            </a:pPr>
            <a:r>
              <a:rPr lang="en-US" sz="2030" spc="62">
                <a:solidFill>
                  <a:srgbClr val="000000"/>
                </a:solidFill>
                <a:latin typeface="Lato Bold"/>
              </a:rPr>
              <a:t> Danh sách kết quả kiểm tra đánh giá của người dùng</a:t>
            </a:r>
          </a:p>
        </p:txBody>
      </p:sp>
      <p:sp>
        <p:nvSpPr>
          <p:cNvPr id="20" name="TextBox 19">
            <a:extLst>
              <a:ext uri="{FF2B5EF4-FFF2-40B4-BE49-F238E27FC236}">
                <a16:creationId xmlns:a16="http://schemas.microsoft.com/office/drawing/2014/main" id="{5EBAD7DB-8F15-562D-D620-7FB248A269A9}"/>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51</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94BA841E-9797-FC46-F3CA-35F22F991542}"/>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5C29B455-7002-3F37-AD54-445D9B3FF23C}"/>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DD5EDD68-8DCE-C215-670C-3FA32983E433}"/>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C2778AC4-417B-3A2F-168A-6E4F785858EF}"/>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006D0629-FDE2-3956-674B-30B201E0001F}"/>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970B7FFB-827A-6639-D5E6-1C920E9FD1BD}"/>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66D2B835-F2B6-09AE-B123-05D052DCBC76}"/>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AFCE646E-8C3E-ADCF-6315-8011CD0FF1BC}"/>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9EB81088-2A22-623E-2DC2-6085D3006A9D}"/>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Freeform 16"/>
          <p:cNvSpPr/>
          <p:nvPr/>
        </p:nvSpPr>
        <p:spPr>
          <a:xfrm>
            <a:off x="683661" y="2495874"/>
            <a:ext cx="547807" cy="370455"/>
          </a:xfrm>
          <a:custGeom>
            <a:avLst/>
            <a:gdLst/>
            <a:ahLst/>
            <a:cxnLst/>
            <a:rect l="l" t="t" r="r" b="b"/>
            <a:pathLst>
              <a:path w="547807" h="370455">
                <a:moveTo>
                  <a:pt x="0" y="0"/>
                </a:moveTo>
                <a:lnTo>
                  <a:pt x="547807" y="0"/>
                </a:lnTo>
                <a:lnTo>
                  <a:pt x="547807" y="370454"/>
                </a:lnTo>
                <a:lnTo>
                  <a:pt x="0" y="3704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7" name="TextBox 17"/>
          <p:cNvSpPr txBox="1"/>
          <p:nvPr/>
        </p:nvSpPr>
        <p:spPr>
          <a:xfrm>
            <a:off x="1384684" y="1785460"/>
            <a:ext cx="9611871" cy="6505575"/>
          </a:xfrm>
          <a:prstGeom prst="rect">
            <a:avLst/>
          </a:prstGeom>
        </p:spPr>
        <p:txBody>
          <a:bodyPr lIns="0" tIns="0" rIns="0" bIns="0" rtlCol="0" anchor="t">
            <a:spAutoFit/>
          </a:bodyPr>
          <a:lstStyle/>
          <a:p>
            <a:pPr>
              <a:lnSpc>
                <a:spcPts val="4507"/>
              </a:lnSpc>
            </a:pPr>
            <a:endParaRPr/>
          </a:p>
          <a:p>
            <a:pPr>
              <a:lnSpc>
                <a:spcPts val="4787"/>
              </a:lnSpc>
            </a:pPr>
            <a:r>
              <a:rPr lang="en-US" sz="2799" spc="86">
                <a:solidFill>
                  <a:srgbClr val="000000"/>
                </a:solidFill>
                <a:latin typeface="Lato"/>
              </a:rPr>
              <a:t>Hệ thống DSS cung cấp tiện ích cho người dùng về các tình huống và đa dạng tham số, cùng với khả năng trực quan dữ liệu xuất sắc. </a:t>
            </a:r>
          </a:p>
          <a:p>
            <a:pPr>
              <a:lnSpc>
                <a:spcPts val="4787"/>
              </a:lnSpc>
            </a:pPr>
            <a:r>
              <a:rPr lang="en-US" sz="2799" spc="86">
                <a:solidFill>
                  <a:srgbClr val="000000"/>
                </a:solidFill>
                <a:latin typeface="Lato"/>
              </a:rPr>
              <a:t>Hệ thống cho phép kiểm tra vị trí HRS, có thể được kiểm tra trực tiếp trên bản đồ thông qua trực quan hóa (đánh giá cao).</a:t>
            </a:r>
          </a:p>
          <a:p>
            <a:pPr>
              <a:lnSpc>
                <a:spcPts val="4787"/>
              </a:lnSpc>
            </a:pPr>
            <a:r>
              <a:rPr lang="en-US" sz="2799" spc="86">
                <a:solidFill>
                  <a:srgbClr val="000000"/>
                </a:solidFill>
                <a:latin typeface="Lato"/>
              </a:rPr>
              <a:t>DSS phù hợp để triển khai HRS, vì người dùng có thể tạo nhiều kịch bản và phản ánh các thông số khác nhau.</a:t>
            </a:r>
          </a:p>
          <a:p>
            <a:pPr>
              <a:lnSpc>
                <a:spcPts val="4787"/>
              </a:lnSpc>
            </a:pPr>
            <a:r>
              <a:rPr lang="en-US" sz="2799" spc="86">
                <a:solidFill>
                  <a:srgbClr val="000000"/>
                </a:solidFill>
                <a:latin typeface="Lato"/>
              </a:rPr>
              <a:t>Chức năng chọn của các màn hình là tiện lợi và hữu ích. </a:t>
            </a:r>
          </a:p>
          <a:p>
            <a:pPr>
              <a:lnSpc>
                <a:spcPts val="4311"/>
              </a:lnSpc>
            </a:pPr>
            <a:endParaRPr lang="en-US" sz="2799" spc="86">
              <a:solidFill>
                <a:srgbClr val="000000"/>
              </a:solidFill>
              <a:latin typeface="Lato"/>
            </a:endParaRPr>
          </a:p>
        </p:txBody>
      </p:sp>
      <p:sp>
        <p:nvSpPr>
          <p:cNvPr id="18" name="Freeform 18"/>
          <p:cNvSpPr/>
          <p:nvPr/>
        </p:nvSpPr>
        <p:spPr>
          <a:xfrm>
            <a:off x="683661" y="4266503"/>
            <a:ext cx="547807" cy="370455"/>
          </a:xfrm>
          <a:custGeom>
            <a:avLst/>
            <a:gdLst/>
            <a:ahLst/>
            <a:cxnLst/>
            <a:rect l="l" t="t" r="r" b="b"/>
            <a:pathLst>
              <a:path w="547807" h="370455">
                <a:moveTo>
                  <a:pt x="0" y="0"/>
                </a:moveTo>
                <a:lnTo>
                  <a:pt x="547807" y="0"/>
                </a:lnTo>
                <a:lnTo>
                  <a:pt x="547807" y="370455"/>
                </a:lnTo>
                <a:lnTo>
                  <a:pt x="0" y="370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9" name="Freeform 19"/>
          <p:cNvSpPr/>
          <p:nvPr/>
        </p:nvSpPr>
        <p:spPr>
          <a:xfrm>
            <a:off x="683661" y="6037133"/>
            <a:ext cx="547807" cy="370455"/>
          </a:xfrm>
          <a:custGeom>
            <a:avLst/>
            <a:gdLst/>
            <a:ahLst/>
            <a:cxnLst/>
            <a:rect l="l" t="t" r="r" b="b"/>
            <a:pathLst>
              <a:path w="547807" h="370455">
                <a:moveTo>
                  <a:pt x="0" y="0"/>
                </a:moveTo>
                <a:lnTo>
                  <a:pt x="547807" y="0"/>
                </a:lnTo>
                <a:lnTo>
                  <a:pt x="547807" y="370455"/>
                </a:lnTo>
                <a:lnTo>
                  <a:pt x="0" y="370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20" name="TextBox 20"/>
          <p:cNvSpPr txBox="1"/>
          <p:nvPr/>
        </p:nvSpPr>
        <p:spPr>
          <a:xfrm>
            <a:off x="683661" y="207086"/>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4.2 Đánh giá của người dùng</a:t>
            </a:r>
          </a:p>
        </p:txBody>
      </p:sp>
      <p:sp>
        <p:nvSpPr>
          <p:cNvPr id="21" name="Freeform 21"/>
          <p:cNvSpPr/>
          <p:nvPr/>
        </p:nvSpPr>
        <p:spPr>
          <a:xfrm>
            <a:off x="11867611" y="2591124"/>
            <a:ext cx="403944" cy="403944"/>
          </a:xfrm>
          <a:custGeom>
            <a:avLst/>
            <a:gdLst/>
            <a:ahLst/>
            <a:cxnLst/>
            <a:rect l="l" t="t" r="r" b="b"/>
            <a:pathLst>
              <a:path w="403944" h="403944">
                <a:moveTo>
                  <a:pt x="0" y="0"/>
                </a:moveTo>
                <a:lnTo>
                  <a:pt x="403944" y="0"/>
                </a:lnTo>
                <a:lnTo>
                  <a:pt x="403944" y="403944"/>
                </a:lnTo>
                <a:lnTo>
                  <a:pt x="0" y="4039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2" name="TextBox 22"/>
          <p:cNvSpPr txBox="1"/>
          <p:nvPr/>
        </p:nvSpPr>
        <p:spPr>
          <a:xfrm>
            <a:off x="12465749" y="1908533"/>
            <a:ext cx="5191442" cy="3945108"/>
          </a:xfrm>
          <a:prstGeom prst="rect">
            <a:avLst/>
          </a:prstGeom>
        </p:spPr>
        <p:txBody>
          <a:bodyPr lIns="0" tIns="0" rIns="0" bIns="0" rtlCol="0" anchor="t">
            <a:spAutoFit/>
          </a:bodyPr>
          <a:lstStyle/>
          <a:p>
            <a:pPr>
              <a:lnSpc>
                <a:spcPts val="4507"/>
              </a:lnSpc>
            </a:pPr>
            <a:endParaRPr/>
          </a:p>
          <a:p>
            <a:pPr>
              <a:lnSpc>
                <a:spcPts val="4507"/>
              </a:lnSpc>
            </a:pPr>
            <a:r>
              <a:rPr lang="en-US" sz="2799" spc="86">
                <a:solidFill>
                  <a:srgbClr val="000000"/>
                </a:solidFill>
                <a:latin typeface="Lato"/>
              </a:rPr>
              <a:t>Yêu cầu nhiều dữ liệu đầu vào </a:t>
            </a:r>
          </a:p>
          <a:p>
            <a:pPr>
              <a:lnSpc>
                <a:spcPts val="4507"/>
              </a:lnSpc>
            </a:pPr>
            <a:endParaRPr lang="en-US" sz="2799" spc="86">
              <a:solidFill>
                <a:srgbClr val="000000"/>
              </a:solidFill>
              <a:latin typeface="Lato"/>
            </a:endParaRPr>
          </a:p>
          <a:p>
            <a:pPr>
              <a:lnSpc>
                <a:spcPts val="4507"/>
              </a:lnSpc>
            </a:pPr>
            <a:endParaRPr lang="en-US" sz="2799" spc="86">
              <a:solidFill>
                <a:srgbClr val="000000"/>
              </a:solidFill>
              <a:latin typeface="Lato"/>
            </a:endParaRPr>
          </a:p>
          <a:p>
            <a:pPr>
              <a:lnSpc>
                <a:spcPts val="4507"/>
              </a:lnSpc>
            </a:pPr>
            <a:r>
              <a:rPr lang="en-US" sz="2799" spc="86">
                <a:solidFill>
                  <a:srgbClr val="000000"/>
                </a:solidFill>
                <a:latin typeface="Lato"/>
              </a:rPr>
              <a:t>Nhiều tùy chọn, tham số</a:t>
            </a:r>
          </a:p>
          <a:p>
            <a:pPr>
              <a:lnSpc>
                <a:spcPts val="4507"/>
              </a:lnSpc>
            </a:pPr>
            <a:endParaRPr lang="en-US" sz="2799" spc="86">
              <a:solidFill>
                <a:srgbClr val="000000"/>
              </a:solidFill>
              <a:latin typeface="Lato"/>
            </a:endParaRPr>
          </a:p>
          <a:p>
            <a:pPr>
              <a:lnSpc>
                <a:spcPts val="4186"/>
              </a:lnSpc>
            </a:pPr>
            <a:endParaRPr lang="en-US" sz="2799" spc="86">
              <a:solidFill>
                <a:srgbClr val="000000"/>
              </a:solidFill>
              <a:latin typeface="Lato"/>
            </a:endParaRPr>
          </a:p>
        </p:txBody>
      </p:sp>
      <p:sp>
        <p:nvSpPr>
          <p:cNvPr id="23" name="Freeform 23"/>
          <p:cNvSpPr/>
          <p:nvPr/>
        </p:nvSpPr>
        <p:spPr>
          <a:xfrm>
            <a:off x="11867611" y="4333178"/>
            <a:ext cx="403944" cy="403944"/>
          </a:xfrm>
          <a:custGeom>
            <a:avLst/>
            <a:gdLst/>
            <a:ahLst/>
            <a:cxnLst/>
            <a:rect l="l" t="t" r="r" b="b"/>
            <a:pathLst>
              <a:path w="403944" h="403944">
                <a:moveTo>
                  <a:pt x="0" y="0"/>
                </a:moveTo>
                <a:lnTo>
                  <a:pt x="403944" y="0"/>
                </a:lnTo>
                <a:lnTo>
                  <a:pt x="403944" y="403945"/>
                </a:lnTo>
                <a:lnTo>
                  <a:pt x="0" y="4039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4" name="TextBox 24"/>
          <p:cNvSpPr txBox="1"/>
          <p:nvPr/>
        </p:nvSpPr>
        <p:spPr>
          <a:xfrm>
            <a:off x="5360052" y="1614010"/>
            <a:ext cx="1661134" cy="523875"/>
          </a:xfrm>
          <a:prstGeom prst="rect">
            <a:avLst/>
          </a:prstGeom>
        </p:spPr>
        <p:txBody>
          <a:bodyPr lIns="0" tIns="0" rIns="0" bIns="0" rtlCol="0" anchor="t">
            <a:spAutoFit/>
          </a:bodyPr>
          <a:lstStyle/>
          <a:p>
            <a:pPr>
              <a:lnSpc>
                <a:spcPts val="4200"/>
              </a:lnSpc>
            </a:pPr>
            <a:r>
              <a:rPr lang="en-US" sz="3000" spc="93">
                <a:solidFill>
                  <a:srgbClr val="000000"/>
                </a:solidFill>
                <a:latin typeface="Lato Bold"/>
              </a:rPr>
              <a:t>Ưu điểm</a:t>
            </a:r>
          </a:p>
        </p:txBody>
      </p:sp>
      <p:sp>
        <p:nvSpPr>
          <p:cNvPr id="25" name="TextBox 25"/>
          <p:cNvSpPr txBox="1"/>
          <p:nvPr/>
        </p:nvSpPr>
        <p:spPr>
          <a:xfrm>
            <a:off x="13891515" y="1614010"/>
            <a:ext cx="2339912" cy="523875"/>
          </a:xfrm>
          <a:prstGeom prst="rect">
            <a:avLst/>
          </a:prstGeom>
        </p:spPr>
        <p:txBody>
          <a:bodyPr lIns="0" tIns="0" rIns="0" bIns="0" rtlCol="0" anchor="t">
            <a:spAutoFit/>
          </a:bodyPr>
          <a:lstStyle/>
          <a:p>
            <a:pPr>
              <a:lnSpc>
                <a:spcPts val="4200"/>
              </a:lnSpc>
            </a:pPr>
            <a:r>
              <a:rPr lang="en-US" sz="3000" spc="93">
                <a:solidFill>
                  <a:srgbClr val="000000"/>
                </a:solidFill>
                <a:latin typeface="Lato Bold"/>
              </a:rPr>
              <a:t>Nhược điểm</a:t>
            </a:r>
          </a:p>
        </p:txBody>
      </p:sp>
      <p:sp>
        <p:nvSpPr>
          <p:cNvPr id="26" name="AutoShape 26"/>
          <p:cNvSpPr/>
          <p:nvPr/>
        </p:nvSpPr>
        <p:spPr>
          <a:xfrm>
            <a:off x="11441888" y="1897380"/>
            <a:ext cx="0" cy="6492240"/>
          </a:xfrm>
          <a:prstGeom prst="line">
            <a:avLst/>
          </a:prstGeom>
          <a:ln w="38100" cap="flat">
            <a:solidFill>
              <a:srgbClr val="BEC6D4"/>
            </a:solidFill>
            <a:prstDash val="solid"/>
            <a:headEnd type="none" w="sm" len="sm"/>
            <a:tailEnd type="none" w="sm" len="sm"/>
          </a:ln>
        </p:spPr>
        <p:txBody>
          <a:bodyPr/>
          <a:lstStyle/>
          <a:p>
            <a:endParaRPr lang="vi-VN"/>
          </a:p>
        </p:txBody>
      </p:sp>
      <p:sp>
        <p:nvSpPr>
          <p:cNvPr id="28" name="TextBox 27">
            <a:extLst>
              <a:ext uri="{FF2B5EF4-FFF2-40B4-BE49-F238E27FC236}">
                <a16:creationId xmlns:a16="http://schemas.microsoft.com/office/drawing/2014/main" id="{30BBE73A-050D-F538-5D49-E5E34561608B}"/>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52</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9" name="Group 24">
            <a:extLst>
              <a:ext uri="{FF2B5EF4-FFF2-40B4-BE49-F238E27FC236}">
                <a16:creationId xmlns:a16="http://schemas.microsoft.com/office/drawing/2014/main" id="{4937C41F-2EF7-1DD3-8F58-2A2885AFA990}"/>
              </a:ext>
            </a:extLst>
          </p:cNvPr>
          <p:cNvGrpSpPr/>
          <p:nvPr/>
        </p:nvGrpSpPr>
        <p:grpSpPr>
          <a:xfrm>
            <a:off x="15473698" y="9258300"/>
            <a:ext cx="2814302" cy="482255"/>
            <a:chOff x="0" y="0"/>
            <a:chExt cx="3752403" cy="643007"/>
          </a:xfrm>
        </p:grpSpPr>
        <p:sp>
          <p:nvSpPr>
            <p:cNvPr id="30" name="AutoShape 25">
              <a:extLst>
                <a:ext uri="{FF2B5EF4-FFF2-40B4-BE49-F238E27FC236}">
                  <a16:creationId xmlns:a16="http://schemas.microsoft.com/office/drawing/2014/main" id="{4771450A-FFDB-E222-01FE-97657EF7125D}"/>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1" name="AutoShape 26">
              <a:extLst>
                <a:ext uri="{FF2B5EF4-FFF2-40B4-BE49-F238E27FC236}">
                  <a16:creationId xmlns:a16="http://schemas.microsoft.com/office/drawing/2014/main" id="{452BAF69-1C69-3F17-02F2-78625482D445}"/>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2" name="AutoShape 27">
              <a:extLst>
                <a:ext uri="{FF2B5EF4-FFF2-40B4-BE49-F238E27FC236}">
                  <a16:creationId xmlns:a16="http://schemas.microsoft.com/office/drawing/2014/main" id="{EA6B1A4F-82B5-EF33-126A-2663F8BDEEF2}"/>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3" name="AutoShape 28">
              <a:extLst>
                <a:ext uri="{FF2B5EF4-FFF2-40B4-BE49-F238E27FC236}">
                  <a16:creationId xmlns:a16="http://schemas.microsoft.com/office/drawing/2014/main" id="{C354569E-6ACA-B7AE-F0E0-57188E36D73A}"/>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4" name="AutoShape 29">
              <a:extLst>
                <a:ext uri="{FF2B5EF4-FFF2-40B4-BE49-F238E27FC236}">
                  <a16:creationId xmlns:a16="http://schemas.microsoft.com/office/drawing/2014/main" id="{FFB6BF65-F529-F8E8-57F0-5E77167687F4}"/>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5" name="AutoShape 30">
              <a:extLst>
                <a:ext uri="{FF2B5EF4-FFF2-40B4-BE49-F238E27FC236}">
                  <a16:creationId xmlns:a16="http://schemas.microsoft.com/office/drawing/2014/main" id="{1CE971C4-4804-BD39-EA4B-96830C12EC35}"/>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6" name="AutoShape 31">
              <a:extLst>
                <a:ext uri="{FF2B5EF4-FFF2-40B4-BE49-F238E27FC236}">
                  <a16:creationId xmlns:a16="http://schemas.microsoft.com/office/drawing/2014/main" id="{3769BB23-2E99-4DC5-3FEC-B679DDB3E5F2}"/>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37" name="AutoShape 32">
              <a:extLst>
                <a:ext uri="{FF2B5EF4-FFF2-40B4-BE49-F238E27FC236}">
                  <a16:creationId xmlns:a16="http://schemas.microsoft.com/office/drawing/2014/main" id="{017A79C2-D399-0A22-5CF8-2A6CFD39E46F}"/>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930924" y="8124901"/>
            <a:ext cx="5789924" cy="2162099"/>
          </a:xfrm>
          <a:custGeom>
            <a:avLst/>
            <a:gdLst/>
            <a:ahLst/>
            <a:cxnLst/>
            <a:rect l="l" t="t" r="r" b="b"/>
            <a:pathLst>
              <a:path w="5789924" h="2162099">
                <a:moveTo>
                  <a:pt x="0" y="2162099"/>
                </a:moveTo>
                <a:lnTo>
                  <a:pt x="5789924" y="2162099"/>
                </a:lnTo>
                <a:lnTo>
                  <a:pt x="5789924" y="0"/>
                </a:lnTo>
                <a:lnTo>
                  <a:pt x="0" y="0"/>
                </a:lnTo>
                <a:lnTo>
                  <a:pt x="0" y="2162099"/>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859000"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59700" y="1976012"/>
            <a:ext cx="17828300" cy="7268333"/>
          </a:xfrm>
          <a:prstGeom prst="rect">
            <a:avLst/>
          </a:prstGeom>
        </p:spPr>
        <p:txBody>
          <a:bodyPr lIns="0" tIns="0" rIns="0" bIns="0" rtlCol="0" anchor="t">
            <a:spAutoFit/>
          </a:bodyPr>
          <a:lstStyle/>
          <a:p>
            <a:pPr marL="612739" lvl="1" indent="-306369">
              <a:lnSpc>
                <a:spcPts val="4824"/>
              </a:lnSpc>
              <a:buAutoNum type="arabicPeriod"/>
            </a:pPr>
            <a:r>
              <a:rPr lang="en-US" sz="2838" spc="87" dirty="0">
                <a:solidFill>
                  <a:srgbClr val="000000"/>
                </a:solidFill>
                <a:latin typeface="Lato"/>
              </a:rPr>
              <a:t> </a:t>
            </a:r>
            <a:r>
              <a:rPr lang="en-US" sz="2838" spc="87" dirty="0" err="1">
                <a:solidFill>
                  <a:srgbClr val="000000"/>
                </a:solidFill>
                <a:latin typeface="Lato"/>
              </a:rPr>
              <a:t>Mở</a:t>
            </a:r>
            <a:r>
              <a:rPr lang="en-US" sz="2838" spc="87" dirty="0">
                <a:solidFill>
                  <a:srgbClr val="000000"/>
                </a:solidFill>
                <a:latin typeface="Lato"/>
              </a:rPr>
              <a:t> </a:t>
            </a:r>
            <a:r>
              <a:rPr lang="en-US" sz="2838" spc="87" dirty="0" err="1">
                <a:solidFill>
                  <a:srgbClr val="000000"/>
                </a:solidFill>
                <a:latin typeface="Lato"/>
              </a:rPr>
              <a:t>rộng</a:t>
            </a:r>
            <a:r>
              <a:rPr lang="en-US" sz="2838" spc="87" dirty="0">
                <a:solidFill>
                  <a:srgbClr val="000000"/>
                </a:solidFill>
                <a:latin typeface="Lato"/>
              </a:rPr>
              <a:t> </a:t>
            </a:r>
            <a:r>
              <a:rPr lang="en-US" sz="2838" spc="87" dirty="0" err="1">
                <a:solidFill>
                  <a:srgbClr val="000000"/>
                </a:solidFill>
                <a:latin typeface="Lato"/>
              </a:rPr>
              <a:t>nguồn</a:t>
            </a:r>
            <a:r>
              <a:rPr lang="en-US" sz="2838" spc="87" dirty="0">
                <a:solidFill>
                  <a:srgbClr val="000000"/>
                </a:solidFill>
                <a:latin typeface="Lato"/>
              </a:rPr>
              <a:t> </a:t>
            </a:r>
            <a:r>
              <a:rPr lang="en-US" sz="2838" spc="87" dirty="0" err="1">
                <a:solidFill>
                  <a:srgbClr val="000000"/>
                </a:solidFill>
                <a:latin typeface="Lato"/>
              </a:rPr>
              <a:t>cung</a:t>
            </a:r>
            <a:r>
              <a:rPr lang="en-US" sz="2838" spc="87" dirty="0">
                <a:solidFill>
                  <a:srgbClr val="000000"/>
                </a:solidFill>
                <a:latin typeface="Lato"/>
              </a:rPr>
              <a:t> </a:t>
            </a:r>
            <a:r>
              <a:rPr lang="en-US" sz="2838" spc="87" dirty="0" err="1">
                <a:solidFill>
                  <a:srgbClr val="000000"/>
                </a:solidFill>
                <a:latin typeface="Lato"/>
              </a:rPr>
              <a:t>cấp</a:t>
            </a:r>
            <a:r>
              <a:rPr lang="en-US" sz="2838" spc="87" dirty="0">
                <a:solidFill>
                  <a:srgbClr val="000000"/>
                </a:solidFill>
                <a:latin typeface="Lato"/>
              </a:rPr>
              <a:t> hydro: </a:t>
            </a:r>
            <a:r>
              <a:rPr lang="en-US" sz="2838" spc="87" dirty="0" err="1">
                <a:solidFill>
                  <a:srgbClr val="000000"/>
                </a:solidFill>
                <a:latin typeface="Lato"/>
              </a:rPr>
              <a:t>cải</a:t>
            </a:r>
            <a:r>
              <a:rPr lang="en-US" sz="2838" spc="87" dirty="0">
                <a:solidFill>
                  <a:srgbClr val="000000"/>
                </a:solidFill>
                <a:latin typeface="Lato"/>
              </a:rPr>
              <a:t> </a:t>
            </a:r>
            <a:r>
              <a:rPr lang="en-US" sz="2838" spc="87" dirty="0" err="1">
                <a:solidFill>
                  <a:srgbClr val="000000"/>
                </a:solidFill>
                <a:latin typeface="Lato"/>
              </a:rPr>
              <a:t>thiện</a:t>
            </a:r>
            <a:r>
              <a:rPr lang="en-US" sz="2838" spc="87" dirty="0">
                <a:solidFill>
                  <a:srgbClr val="000000"/>
                </a:solidFill>
                <a:latin typeface="Lato"/>
              </a:rPr>
              <a:t> </a:t>
            </a:r>
            <a:r>
              <a:rPr lang="en-US" sz="2838" spc="87" dirty="0" err="1">
                <a:solidFill>
                  <a:srgbClr val="000000"/>
                </a:solidFill>
                <a:latin typeface="Lato"/>
              </a:rPr>
              <a:t>mô</a:t>
            </a:r>
            <a:r>
              <a:rPr lang="en-US" sz="2838" spc="87" dirty="0">
                <a:solidFill>
                  <a:srgbClr val="000000"/>
                </a:solidFill>
                <a:latin typeface="Lato"/>
              </a:rPr>
              <a:t> </a:t>
            </a:r>
            <a:r>
              <a:rPr lang="en-US" sz="2838" spc="87" dirty="0" err="1">
                <a:solidFill>
                  <a:srgbClr val="000000"/>
                </a:solidFill>
                <a:latin typeface="Lato"/>
              </a:rPr>
              <a:t>hình</a:t>
            </a:r>
            <a:r>
              <a:rPr lang="en-US" sz="2838" spc="87" dirty="0">
                <a:solidFill>
                  <a:srgbClr val="000000"/>
                </a:solidFill>
                <a:latin typeface="Lato"/>
              </a:rPr>
              <a:t> </a:t>
            </a:r>
            <a:r>
              <a:rPr lang="en-US" sz="2838" spc="87" dirty="0" err="1">
                <a:solidFill>
                  <a:srgbClr val="000000"/>
                </a:solidFill>
                <a:latin typeface="Lato"/>
              </a:rPr>
              <a:t>để</a:t>
            </a:r>
            <a:r>
              <a:rPr lang="en-US" sz="2838" spc="87" dirty="0">
                <a:solidFill>
                  <a:srgbClr val="000000"/>
                </a:solidFill>
                <a:latin typeface="Lato"/>
              </a:rPr>
              <a:t> </a:t>
            </a:r>
            <a:r>
              <a:rPr lang="en-US" sz="2838" spc="87" dirty="0" err="1">
                <a:solidFill>
                  <a:srgbClr val="000000"/>
                </a:solidFill>
                <a:latin typeface="Lato"/>
              </a:rPr>
              <a:t>phù</a:t>
            </a:r>
            <a:r>
              <a:rPr lang="en-US" sz="2838" spc="87" dirty="0">
                <a:solidFill>
                  <a:srgbClr val="000000"/>
                </a:solidFill>
                <a:latin typeface="Lato"/>
              </a:rPr>
              <a:t> </a:t>
            </a:r>
            <a:r>
              <a:rPr lang="en-US" sz="2838" spc="87" dirty="0" err="1">
                <a:solidFill>
                  <a:srgbClr val="000000"/>
                </a:solidFill>
                <a:latin typeface="Lato"/>
              </a:rPr>
              <a:t>hợp</a:t>
            </a:r>
            <a:r>
              <a:rPr lang="en-US" sz="2838" spc="87" dirty="0">
                <a:solidFill>
                  <a:srgbClr val="000000"/>
                </a:solidFill>
                <a:latin typeface="Lato"/>
              </a:rPr>
              <a:t> </a:t>
            </a:r>
            <a:r>
              <a:rPr lang="en-US" sz="2838" spc="87" dirty="0" err="1">
                <a:solidFill>
                  <a:srgbClr val="000000"/>
                </a:solidFill>
                <a:latin typeface="Lato"/>
              </a:rPr>
              <a:t>với</a:t>
            </a:r>
            <a:r>
              <a:rPr lang="en-US" sz="2838" spc="87" dirty="0">
                <a:solidFill>
                  <a:srgbClr val="000000"/>
                </a:solidFill>
                <a:latin typeface="Lato"/>
              </a:rPr>
              <a:t> </a:t>
            </a:r>
            <a:r>
              <a:rPr lang="en-US" sz="2838" spc="87" dirty="0" err="1">
                <a:solidFill>
                  <a:srgbClr val="000000"/>
                </a:solidFill>
                <a:latin typeface="Lato"/>
              </a:rPr>
              <a:t>công</a:t>
            </a:r>
            <a:r>
              <a:rPr lang="en-US" sz="2838" spc="87" dirty="0">
                <a:solidFill>
                  <a:srgbClr val="000000"/>
                </a:solidFill>
                <a:latin typeface="Lato"/>
              </a:rPr>
              <a:t> </a:t>
            </a:r>
            <a:r>
              <a:rPr lang="en-US" sz="2838" spc="87" dirty="0" err="1">
                <a:solidFill>
                  <a:srgbClr val="000000"/>
                </a:solidFill>
                <a:latin typeface="Lato"/>
              </a:rPr>
              <a:t>nghệ</a:t>
            </a:r>
            <a:r>
              <a:rPr lang="en-US" sz="2838" spc="87" dirty="0">
                <a:solidFill>
                  <a:srgbClr val="000000"/>
                </a:solidFill>
                <a:latin typeface="Lato"/>
              </a:rPr>
              <a:t> </a:t>
            </a:r>
            <a:r>
              <a:rPr lang="en-US" sz="2838" spc="87" dirty="0" err="1">
                <a:solidFill>
                  <a:srgbClr val="000000"/>
                </a:solidFill>
                <a:latin typeface="Lato"/>
              </a:rPr>
              <a:t>hóa</a:t>
            </a:r>
            <a:r>
              <a:rPr lang="en-US" sz="2838" spc="87" dirty="0">
                <a:solidFill>
                  <a:srgbClr val="000000"/>
                </a:solidFill>
                <a:latin typeface="Lato"/>
              </a:rPr>
              <a:t> </a:t>
            </a:r>
            <a:r>
              <a:rPr lang="en-US" sz="2838" spc="87" dirty="0" err="1">
                <a:solidFill>
                  <a:srgbClr val="000000"/>
                </a:solidFill>
                <a:latin typeface="Lato"/>
              </a:rPr>
              <a:t>lỏng</a:t>
            </a:r>
            <a:r>
              <a:rPr lang="en-US" sz="2838" spc="87" dirty="0">
                <a:solidFill>
                  <a:srgbClr val="000000"/>
                </a:solidFill>
                <a:latin typeface="Lato"/>
              </a:rPr>
              <a:t> </a:t>
            </a:r>
            <a:r>
              <a:rPr lang="en-US" sz="2838" spc="87" dirty="0" err="1">
                <a:solidFill>
                  <a:srgbClr val="000000"/>
                </a:solidFill>
                <a:latin typeface="Lato"/>
              </a:rPr>
              <a:t>và</a:t>
            </a:r>
            <a:r>
              <a:rPr lang="en-US" sz="2838" spc="87" dirty="0">
                <a:solidFill>
                  <a:srgbClr val="000000"/>
                </a:solidFill>
                <a:latin typeface="Lato"/>
              </a:rPr>
              <a:t> </a:t>
            </a:r>
            <a:r>
              <a:rPr lang="en-US" sz="2838" spc="87" dirty="0" err="1">
                <a:solidFill>
                  <a:srgbClr val="000000"/>
                </a:solidFill>
                <a:latin typeface="Lato"/>
              </a:rPr>
              <a:t>vận</a:t>
            </a:r>
            <a:r>
              <a:rPr lang="en-US" sz="2838" spc="87" dirty="0">
                <a:solidFill>
                  <a:srgbClr val="000000"/>
                </a:solidFill>
                <a:latin typeface="Lato"/>
              </a:rPr>
              <a:t> </a:t>
            </a:r>
            <a:r>
              <a:rPr lang="en-US" sz="2838" spc="87" dirty="0" err="1">
                <a:solidFill>
                  <a:srgbClr val="000000"/>
                </a:solidFill>
                <a:latin typeface="Lato"/>
              </a:rPr>
              <a:t>chuyển</a:t>
            </a:r>
            <a:r>
              <a:rPr lang="en-US" sz="2838" spc="87" dirty="0">
                <a:solidFill>
                  <a:srgbClr val="000000"/>
                </a:solidFill>
                <a:latin typeface="Lato"/>
              </a:rPr>
              <a:t> hydro qua </a:t>
            </a:r>
            <a:r>
              <a:rPr lang="en-US" sz="2838" spc="87" dirty="0" err="1">
                <a:solidFill>
                  <a:srgbClr val="000000"/>
                </a:solidFill>
                <a:latin typeface="Lato"/>
              </a:rPr>
              <a:t>đường</a:t>
            </a:r>
            <a:r>
              <a:rPr lang="en-US" sz="2838" spc="87" dirty="0">
                <a:solidFill>
                  <a:srgbClr val="000000"/>
                </a:solidFill>
                <a:latin typeface="Lato"/>
              </a:rPr>
              <a:t> </a:t>
            </a:r>
            <a:r>
              <a:rPr lang="en-US" sz="2838" spc="87" dirty="0" err="1">
                <a:solidFill>
                  <a:srgbClr val="000000"/>
                </a:solidFill>
                <a:latin typeface="Lato"/>
              </a:rPr>
              <a:t>ống</a:t>
            </a:r>
            <a:r>
              <a:rPr lang="en-US" sz="2838" spc="87" dirty="0">
                <a:solidFill>
                  <a:srgbClr val="000000"/>
                </a:solidFill>
                <a:latin typeface="Lato"/>
              </a:rPr>
              <a:t>. DSS </a:t>
            </a:r>
            <a:r>
              <a:rPr lang="en-US" sz="2838" spc="87" dirty="0" err="1">
                <a:solidFill>
                  <a:srgbClr val="000000"/>
                </a:solidFill>
                <a:latin typeface="Lato"/>
              </a:rPr>
              <a:t>nên</a:t>
            </a:r>
            <a:r>
              <a:rPr lang="en-US" sz="2838" spc="87" dirty="0">
                <a:solidFill>
                  <a:srgbClr val="000000"/>
                </a:solidFill>
                <a:latin typeface="Lato"/>
              </a:rPr>
              <a:t> </a:t>
            </a:r>
            <a:r>
              <a:rPr lang="en-US" sz="2838" spc="87" dirty="0" err="1">
                <a:solidFill>
                  <a:srgbClr val="000000"/>
                </a:solidFill>
                <a:latin typeface="Lato"/>
              </a:rPr>
              <a:t>có</a:t>
            </a:r>
            <a:r>
              <a:rPr lang="en-US" sz="2838" spc="87" dirty="0">
                <a:solidFill>
                  <a:srgbClr val="000000"/>
                </a:solidFill>
                <a:latin typeface="Lato"/>
              </a:rPr>
              <a:t> </a:t>
            </a:r>
            <a:r>
              <a:rPr lang="en-US" sz="2838" spc="87" dirty="0" err="1">
                <a:solidFill>
                  <a:srgbClr val="000000"/>
                </a:solidFill>
                <a:latin typeface="Lato"/>
              </a:rPr>
              <a:t>khả</a:t>
            </a:r>
            <a:r>
              <a:rPr lang="en-US" sz="2838" spc="87" dirty="0">
                <a:solidFill>
                  <a:srgbClr val="000000"/>
                </a:solidFill>
                <a:latin typeface="Lato"/>
              </a:rPr>
              <a:t> </a:t>
            </a:r>
            <a:r>
              <a:rPr lang="en-US" sz="2838" spc="87" dirty="0" err="1">
                <a:solidFill>
                  <a:srgbClr val="000000"/>
                </a:solidFill>
                <a:latin typeface="Lato"/>
              </a:rPr>
              <a:t>năng</a:t>
            </a:r>
            <a:r>
              <a:rPr lang="en-US" sz="2838" spc="87" dirty="0">
                <a:solidFill>
                  <a:srgbClr val="000000"/>
                </a:solidFill>
                <a:latin typeface="Lato"/>
              </a:rPr>
              <a:t> </a:t>
            </a:r>
            <a:r>
              <a:rPr lang="en-US" sz="2838" spc="87" dirty="0" err="1">
                <a:solidFill>
                  <a:srgbClr val="000000"/>
                </a:solidFill>
                <a:latin typeface="Lato"/>
              </a:rPr>
              <a:t>tính</a:t>
            </a:r>
            <a:r>
              <a:rPr lang="en-US" sz="2838" spc="87" dirty="0">
                <a:solidFill>
                  <a:srgbClr val="000000"/>
                </a:solidFill>
                <a:latin typeface="Lato"/>
              </a:rPr>
              <a:t> </a:t>
            </a:r>
            <a:r>
              <a:rPr lang="en-US" sz="2838" spc="87" dirty="0" err="1">
                <a:solidFill>
                  <a:srgbClr val="000000"/>
                </a:solidFill>
                <a:latin typeface="Lato"/>
              </a:rPr>
              <a:t>toán</a:t>
            </a:r>
            <a:r>
              <a:rPr lang="en-US" sz="2838" spc="87" dirty="0">
                <a:solidFill>
                  <a:srgbClr val="000000"/>
                </a:solidFill>
                <a:latin typeface="Lato"/>
              </a:rPr>
              <a:t> </a:t>
            </a:r>
            <a:r>
              <a:rPr lang="en-US" sz="2838" spc="87" dirty="0" err="1">
                <a:solidFill>
                  <a:srgbClr val="000000"/>
                </a:solidFill>
                <a:latin typeface="Lato"/>
              </a:rPr>
              <a:t>các</a:t>
            </a:r>
            <a:r>
              <a:rPr lang="en-US" sz="2838" spc="87" dirty="0">
                <a:solidFill>
                  <a:srgbClr val="000000"/>
                </a:solidFill>
                <a:latin typeface="Lato"/>
              </a:rPr>
              <a:t> </a:t>
            </a:r>
            <a:r>
              <a:rPr lang="en-US" sz="2838" spc="87" dirty="0" err="1">
                <a:solidFill>
                  <a:srgbClr val="000000"/>
                </a:solidFill>
                <a:latin typeface="Lato"/>
              </a:rPr>
              <a:t>giải</a:t>
            </a:r>
            <a:r>
              <a:rPr lang="en-US" sz="2838" spc="87" dirty="0">
                <a:solidFill>
                  <a:srgbClr val="000000"/>
                </a:solidFill>
                <a:latin typeface="Lato"/>
              </a:rPr>
              <a:t> </a:t>
            </a:r>
            <a:r>
              <a:rPr lang="en-US" sz="2838" spc="87" dirty="0" err="1">
                <a:solidFill>
                  <a:srgbClr val="000000"/>
                </a:solidFill>
                <a:latin typeface="Lato"/>
              </a:rPr>
              <a:t>pháp</a:t>
            </a:r>
            <a:r>
              <a:rPr lang="en-US" sz="2838" spc="87" dirty="0">
                <a:solidFill>
                  <a:srgbClr val="000000"/>
                </a:solidFill>
                <a:latin typeface="Lato"/>
              </a:rPr>
              <a:t> </a:t>
            </a:r>
            <a:r>
              <a:rPr lang="en-US" sz="2838" spc="87" dirty="0" err="1">
                <a:solidFill>
                  <a:srgbClr val="000000"/>
                </a:solidFill>
                <a:latin typeface="Lato"/>
              </a:rPr>
              <a:t>tự</a:t>
            </a:r>
            <a:r>
              <a:rPr lang="en-US" sz="2838" spc="87" dirty="0">
                <a:solidFill>
                  <a:srgbClr val="000000"/>
                </a:solidFill>
                <a:latin typeface="Lato"/>
              </a:rPr>
              <a:t> </a:t>
            </a:r>
            <a:r>
              <a:rPr lang="en-US" sz="2838" spc="87" dirty="0" err="1">
                <a:solidFill>
                  <a:srgbClr val="000000"/>
                </a:solidFill>
                <a:latin typeface="Lato"/>
              </a:rPr>
              <a:t>cung</a:t>
            </a:r>
            <a:r>
              <a:rPr lang="en-US" sz="2838" spc="87" dirty="0">
                <a:solidFill>
                  <a:srgbClr val="000000"/>
                </a:solidFill>
                <a:latin typeface="Lato"/>
              </a:rPr>
              <a:t> </a:t>
            </a:r>
            <a:r>
              <a:rPr lang="en-US" sz="2838" spc="87" dirty="0" err="1">
                <a:solidFill>
                  <a:srgbClr val="000000"/>
                </a:solidFill>
                <a:latin typeface="Lato"/>
              </a:rPr>
              <a:t>cấp</a:t>
            </a:r>
            <a:r>
              <a:rPr lang="en-US" sz="2838" spc="87" dirty="0">
                <a:solidFill>
                  <a:srgbClr val="000000"/>
                </a:solidFill>
                <a:latin typeface="Lato"/>
              </a:rPr>
              <a:t> hydro </a:t>
            </a:r>
            <a:r>
              <a:rPr lang="en-US" sz="2838" spc="87" dirty="0" err="1">
                <a:solidFill>
                  <a:srgbClr val="000000"/>
                </a:solidFill>
                <a:latin typeface="Lato"/>
              </a:rPr>
              <a:t>trong</a:t>
            </a:r>
            <a:r>
              <a:rPr lang="en-US" sz="2838" spc="87" dirty="0">
                <a:solidFill>
                  <a:srgbClr val="000000"/>
                </a:solidFill>
                <a:latin typeface="Lato"/>
              </a:rPr>
              <a:t> </a:t>
            </a:r>
            <a:r>
              <a:rPr lang="en-US" sz="2838" spc="87" dirty="0" err="1">
                <a:solidFill>
                  <a:srgbClr val="000000"/>
                </a:solidFill>
                <a:latin typeface="Lato"/>
              </a:rPr>
              <a:t>khu</a:t>
            </a:r>
            <a:r>
              <a:rPr lang="en-US" sz="2838" spc="87" dirty="0">
                <a:solidFill>
                  <a:srgbClr val="000000"/>
                </a:solidFill>
                <a:latin typeface="Lato"/>
              </a:rPr>
              <a:t> </a:t>
            </a:r>
            <a:r>
              <a:rPr lang="en-US" sz="2838" spc="87" dirty="0" err="1">
                <a:solidFill>
                  <a:srgbClr val="000000"/>
                </a:solidFill>
                <a:latin typeface="Lato"/>
              </a:rPr>
              <a:t>vực</a:t>
            </a:r>
            <a:r>
              <a:rPr lang="en-US" sz="2838" spc="87" dirty="0">
                <a:solidFill>
                  <a:srgbClr val="000000"/>
                </a:solidFill>
                <a:latin typeface="Lato"/>
              </a:rPr>
              <a:t> </a:t>
            </a:r>
            <a:r>
              <a:rPr lang="en-US" sz="2838" spc="87" dirty="0" err="1">
                <a:solidFill>
                  <a:srgbClr val="000000"/>
                </a:solidFill>
                <a:latin typeface="Lato"/>
              </a:rPr>
              <a:t>tại</a:t>
            </a:r>
            <a:r>
              <a:rPr lang="en-US" sz="2838" spc="87" dirty="0">
                <a:solidFill>
                  <a:srgbClr val="000000"/>
                </a:solidFill>
                <a:latin typeface="Lato"/>
              </a:rPr>
              <a:t> </a:t>
            </a:r>
            <a:r>
              <a:rPr lang="en-US" sz="2838" spc="87" dirty="0" err="1">
                <a:solidFill>
                  <a:srgbClr val="000000"/>
                </a:solidFill>
                <a:latin typeface="Lato"/>
              </a:rPr>
              <a:t>địa</a:t>
            </a:r>
            <a:r>
              <a:rPr lang="en-US" sz="2838" spc="87" dirty="0">
                <a:solidFill>
                  <a:srgbClr val="000000"/>
                </a:solidFill>
                <a:latin typeface="Lato"/>
              </a:rPr>
              <a:t> </a:t>
            </a:r>
            <a:r>
              <a:rPr lang="en-US" sz="2838" spc="87" dirty="0" err="1">
                <a:solidFill>
                  <a:srgbClr val="000000"/>
                </a:solidFill>
                <a:latin typeface="Lato"/>
              </a:rPr>
              <a:t>phương</a:t>
            </a:r>
            <a:r>
              <a:rPr lang="en-US" sz="2838" spc="87" dirty="0">
                <a:solidFill>
                  <a:srgbClr val="000000"/>
                </a:solidFill>
                <a:latin typeface="Lato"/>
              </a:rPr>
              <a:t>.</a:t>
            </a:r>
          </a:p>
          <a:p>
            <a:pPr marL="612739" lvl="1" indent="-306369">
              <a:lnSpc>
                <a:spcPts val="4824"/>
              </a:lnSpc>
              <a:buAutoNum type="arabicPeriod"/>
            </a:pPr>
            <a:r>
              <a:rPr lang="en-US" sz="2838" spc="87" dirty="0">
                <a:solidFill>
                  <a:srgbClr val="000000"/>
                </a:solidFill>
                <a:latin typeface="Lato"/>
              </a:rPr>
              <a:t> Cung </a:t>
            </a:r>
            <a:r>
              <a:rPr lang="en-US" sz="2838" spc="87" dirty="0" err="1">
                <a:solidFill>
                  <a:srgbClr val="000000"/>
                </a:solidFill>
                <a:latin typeface="Lato"/>
              </a:rPr>
              <a:t>cấp</a:t>
            </a:r>
            <a:r>
              <a:rPr lang="en-US" sz="2838" spc="87" dirty="0">
                <a:solidFill>
                  <a:srgbClr val="000000"/>
                </a:solidFill>
                <a:latin typeface="Lato"/>
              </a:rPr>
              <a:t> </a:t>
            </a:r>
            <a:r>
              <a:rPr lang="en-US" sz="2838" spc="87" dirty="0" err="1">
                <a:solidFill>
                  <a:srgbClr val="000000"/>
                </a:solidFill>
                <a:latin typeface="Lato"/>
              </a:rPr>
              <a:t>thêm</a:t>
            </a:r>
            <a:r>
              <a:rPr lang="en-US" sz="2838" spc="87" dirty="0">
                <a:solidFill>
                  <a:srgbClr val="000000"/>
                </a:solidFill>
                <a:latin typeface="Lato"/>
              </a:rPr>
              <a:t> </a:t>
            </a:r>
            <a:r>
              <a:rPr lang="en-US" sz="2838" spc="87" dirty="0" err="1">
                <a:solidFill>
                  <a:srgbClr val="000000"/>
                </a:solidFill>
                <a:latin typeface="Lato"/>
              </a:rPr>
              <a:t>thông</a:t>
            </a:r>
            <a:r>
              <a:rPr lang="en-US" sz="2838" spc="87" dirty="0">
                <a:solidFill>
                  <a:srgbClr val="000000"/>
                </a:solidFill>
                <a:latin typeface="Lato"/>
              </a:rPr>
              <a:t> tin </a:t>
            </a:r>
            <a:r>
              <a:rPr lang="en-US" sz="2838" spc="87" dirty="0" err="1">
                <a:solidFill>
                  <a:srgbClr val="000000"/>
                </a:solidFill>
                <a:latin typeface="Lato"/>
              </a:rPr>
              <a:t>về</a:t>
            </a:r>
            <a:r>
              <a:rPr lang="en-US" sz="2838" spc="87" dirty="0">
                <a:solidFill>
                  <a:srgbClr val="000000"/>
                </a:solidFill>
                <a:latin typeface="Lato"/>
              </a:rPr>
              <a:t> HRS: bao </a:t>
            </a:r>
            <a:r>
              <a:rPr lang="en-US" sz="2838" spc="87" dirty="0" err="1">
                <a:solidFill>
                  <a:srgbClr val="000000"/>
                </a:solidFill>
                <a:latin typeface="Lato"/>
              </a:rPr>
              <a:t>gồm</a:t>
            </a:r>
            <a:r>
              <a:rPr lang="en-US" sz="2838" spc="87" dirty="0">
                <a:solidFill>
                  <a:srgbClr val="000000"/>
                </a:solidFill>
                <a:latin typeface="Lato"/>
              </a:rPr>
              <a:t> </a:t>
            </a:r>
            <a:r>
              <a:rPr lang="en-US" sz="2838" spc="87" dirty="0" err="1">
                <a:solidFill>
                  <a:srgbClr val="000000"/>
                </a:solidFill>
                <a:latin typeface="Lato"/>
              </a:rPr>
              <a:t>giá</a:t>
            </a:r>
            <a:r>
              <a:rPr lang="en-US" sz="2838" spc="87" dirty="0">
                <a:solidFill>
                  <a:srgbClr val="000000"/>
                </a:solidFill>
                <a:latin typeface="Lato"/>
              </a:rPr>
              <a:t> hydro </a:t>
            </a:r>
            <a:r>
              <a:rPr lang="en-US" sz="2838" spc="87" dirty="0" err="1">
                <a:solidFill>
                  <a:srgbClr val="000000"/>
                </a:solidFill>
                <a:latin typeface="Lato"/>
              </a:rPr>
              <a:t>và</a:t>
            </a:r>
            <a:r>
              <a:rPr lang="en-US" sz="2838" spc="87" dirty="0">
                <a:solidFill>
                  <a:srgbClr val="000000"/>
                </a:solidFill>
                <a:latin typeface="Lato"/>
              </a:rPr>
              <a:t> </a:t>
            </a:r>
            <a:r>
              <a:rPr lang="en-US" sz="2838" spc="87" dirty="0" err="1">
                <a:solidFill>
                  <a:srgbClr val="000000"/>
                </a:solidFill>
                <a:latin typeface="Lato"/>
              </a:rPr>
              <a:t>loại</a:t>
            </a:r>
            <a:r>
              <a:rPr lang="en-US" sz="2838" spc="87" dirty="0">
                <a:solidFill>
                  <a:srgbClr val="000000"/>
                </a:solidFill>
                <a:latin typeface="Lato"/>
              </a:rPr>
              <a:t> hydro; </a:t>
            </a:r>
            <a:r>
              <a:rPr lang="en-US" sz="2838" spc="87" dirty="0" err="1">
                <a:solidFill>
                  <a:srgbClr val="000000"/>
                </a:solidFill>
                <a:latin typeface="Lato"/>
              </a:rPr>
              <a:t>xem</a:t>
            </a:r>
            <a:r>
              <a:rPr lang="en-US" sz="2838" spc="87" dirty="0">
                <a:solidFill>
                  <a:srgbClr val="000000"/>
                </a:solidFill>
                <a:latin typeface="Lato"/>
              </a:rPr>
              <a:t> </a:t>
            </a:r>
            <a:r>
              <a:rPr lang="en-US" sz="2838" spc="87" dirty="0" err="1">
                <a:solidFill>
                  <a:srgbClr val="000000"/>
                </a:solidFill>
                <a:latin typeface="Lato"/>
              </a:rPr>
              <a:t>xét</a:t>
            </a:r>
            <a:r>
              <a:rPr lang="en-US" sz="2838" spc="87" dirty="0">
                <a:solidFill>
                  <a:srgbClr val="000000"/>
                </a:solidFill>
                <a:latin typeface="Lato"/>
              </a:rPr>
              <a:t> </a:t>
            </a:r>
            <a:r>
              <a:rPr lang="en-US" sz="2838" spc="87" dirty="0" err="1">
                <a:solidFill>
                  <a:srgbClr val="000000"/>
                </a:solidFill>
                <a:latin typeface="Lato"/>
              </a:rPr>
              <a:t>các</a:t>
            </a:r>
            <a:r>
              <a:rPr lang="en-US" sz="2838" spc="87" dirty="0">
                <a:solidFill>
                  <a:srgbClr val="000000"/>
                </a:solidFill>
                <a:latin typeface="Lato"/>
              </a:rPr>
              <a:t> </a:t>
            </a:r>
            <a:r>
              <a:rPr lang="en-US" sz="2838" spc="87" dirty="0" err="1">
                <a:solidFill>
                  <a:srgbClr val="000000"/>
                </a:solidFill>
                <a:latin typeface="Lato"/>
              </a:rPr>
              <a:t>yếu</a:t>
            </a:r>
            <a:r>
              <a:rPr lang="en-US" sz="2838" spc="87" dirty="0">
                <a:solidFill>
                  <a:srgbClr val="000000"/>
                </a:solidFill>
                <a:latin typeface="Lato"/>
              </a:rPr>
              <a:t> </a:t>
            </a:r>
            <a:r>
              <a:rPr lang="en-US" sz="2838" spc="87" dirty="0" err="1">
                <a:solidFill>
                  <a:srgbClr val="000000"/>
                </a:solidFill>
                <a:latin typeface="Lato"/>
              </a:rPr>
              <a:t>tố</a:t>
            </a:r>
            <a:r>
              <a:rPr lang="en-US" sz="2838" spc="87" dirty="0">
                <a:solidFill>
                  <a:srgbClr val="000000"/>
                </a:solidFill>
                <a:latin typeface="Lato"/>
              </a:rPr>
              <a:t> </a:t>
            </a:r>
            <a:r>
              <a:rPr lang="en-US" sz="2838" spc="87" dirty="0" err="1">
                <a:solidFill>
                  <a:srgbClr val="000000"/>
                </a:solidFill>
                <a:latin typeface="Lato"/>
              </a:rPr>
              <a:t>ngoài</a:t>
            </a:r>
            <a:r>
              <a:rPr lang="en-US" sz="2838" spc="87" dirty="0">
                <a:solidFill>
                  <a:srgbClr val="000000"/>
                </a:solidFill>
                <a:latin typeface="Lato"/>
              </a:rPr>
              <a:t> </a:t>
            </a:r>
            <a:r>
              <a:rPr lang="en-US" sz="2838" spc="87" dirty="0" err="1">
                <a:solidFill>
                  <a:srgbClr val="000000"/>
                </a:solidFill>
                <a:latin typeface="Lato"/>
              </a:rPr>
              <a:t>tiêu</a:t>
            </a:r>
            <a:r>
              <a:rPr lang="en-US" sz="2838" spc="87" dirty="0">
                <a:solidFill>
                  <a:srgbClr val="000000"/>
                </a:solidFill>
                <a:latin typeface="Lato"/>
              </a:rPr>
              <a:t> </a:t>
            </a:r>
            <a:r>
              <a:rPr lang="en-US" sz="2838" spc="87" dirty="0" err="1">
                <a:solidFill>
                  <a:srgbClr val="000000"/>
                </a:solidFill>
                <a:latin typeface="Lato"/>
              </a:rPr>
              <a:t>chí</a:t>
            </a:r>
            <a:r>
              <a:rPr lang="en-US" sz="2838" spc="87" dirty="0">
                <a:solidFill>
                  <a:srgbClr val="000000"/>
                </a:solidFill>
                <a:latin typeface="Lato"/>
              </a:rPr>
              <a:t> an </a:t>
            </a:r>
            <a:r>
              <a:rPr lang="en-US" sz="2838" spc="87" dirty="0" err="1">
                <a:solidFill>
                  <a:srgbClr val="000000"/>
                </a:solidFill>
                <a:latin typeface="Lato"/>
              </a:rPr>
              <a:t>toàn</a:t>
            </a:r>
            <a:r>
              <a:rPr lang="en-US" sz="2838" spc="87" dirty="0">
                <a:solidFill>
                  <a:srgbClr val="000000"/>
                </a:solidFill>
                <a:latin typeface="Lato"/>
              </a:rPr>
              <a:t> </a:t>
            </a:r>
            <a:r>
              <a:rPr lang="en-US" sz="2838" spc="87" dirty="0" err="1">
                <a:solidFill>
                  <a:srgbClr val="000000"/>
                </a:solidFill>
                <a:latin typeface="Lato"/>
              </a:rPr>
              <a:t>hiện</a:t>
            </a:r>
            <a:r>
              <a:rPr lang="en-US" sz="2838" spc="87" dirty="0">
                <a:solidFill>
                  <a:srgbClr val="000000"/>
                </a:solidFill>
                <a:latin typeface="Lato"/>
              </a:rPr>
              <a:t> </a:t>
            </a:r>
            <a:r>
              <a:rPr lang="en-US" sz="2838" spc="87" dirty="0" err="1">
                <a:solidFill>
                  <a:srgbClr val="000000"/>
                </a:solidFill>
                <a:latin typeface="Lato"/>
              </a:rPr>
              <a:t>có</a:t>
            </a:r>
            <a:r>
              <a:rPr lang="en-US" sz="2838" spc="87" dirty="0">
                <a:solidFill>
                  <a:srgbClr val="000000"/>
                </a:solidFill>
                <a:latin typeface="Lato"/>
              </a:rPr>
              <a:t> </a:t>
            </a:r>
            <a:r>
              <a:rPr lang="en-US" sz="2838" spc="87" dirty="0" err="1">
                <a:solidFill>
                  <a:srgbClr val="000000"/>
                </a:solidFill>
                <a:latin typeface="Lato"/>
              </a:rPr>
              <a:t>khi</a:t>
            </a:r>
            <a:r>
              <a:rPr lang="en-US" sz="2838" spc="87" dirty="0">
                <a:solidFill>
                  <a:srgbClr val="000000"/>
                </a:solidFill>
                <a:latin typeface="Lato"/>
              </a:rPr>
              <a:t> </a:t>
            </a:r>
            <a:r>
              <a:rPr lang="en-US" sz="2838" spc="87" dirty="0" err="1">
                <a:solidFill>
                  <a:srgbClr val="000000"/>
                </a:solidFill>
                <a:latin typeface="Lato"/>
              </a:rPr>
              <a:t>chọn</a:t>
            </a:r>
            <a:r>
              <a:rPr lang="en-US" sz="2838" spc="87" dirty="0">
                <a:solidFill>
                  <a:srgbClr val="000000"/>
                </a:solidFill>
                <a:latin typeface="Lato"/>
              </a:rPr>
              <a:t> </a:t>
            </a:r>
            <a:r>
              <a:rPr lang="en-US" sz="2838" spc="87" dirty="0" err="1">
                <a:solidFill>
                  <a:srgbClr val="000000"/>
                </a:solidFill>
                <a:latin typeface="Lato"/>
              </a:rPr>
              <a:t>địa</a:t>
            </a:r>
            <a:r>
              <a:rPr lang="en-US" sz="2838" spc="87" dirty="0">
                <a:solidFill>
                  <a:srgbClr val="000000"/>
                </a:solidFill>
                <a:latin typeface="Lato"/>
              </a:rPr>
              <a:t> </a:t>
            </a:r>
            <a:r>
              <a:rPr lang="en-US" sz="2838" spc="87" dirty="0" err="1">
                <a:solidFill>
                  <a:srgbClr val="000000"/>
                </a:solidFill>
                <a:latin typeface="Lato"/>
              </a:rPr>
              <a:t>điểm</a:t>
            </a:r>
            <a:r>
              <a:rPr lang="en-US" sz="2838" spc="87" dirty="0">
                <a:solidFill>
                  <a:srgbClr val="000000"/>
                </a:solidFill>
                <a:latin typeface="Lato"/>
              </a:rPr>
              <a:t> </a:t>
            </a:r>
            <a:r>
              <a:rPr lang="en-US" sz="2838" spc="87" dirty="0" err="1">
                <a:solidFill>
                  <a:srgbClr val="000000"/>
                </a:solidFill>
                <a:latin typeface="Lato"/>
              </a:rPr>
              <a:t>trạm</a:t>
            </a:r>
            <a:r>
              <a:rPr lang="en-US" sz="2838" spc="87" dirty="0">
                <a:solidFill>
                  <a:srgbClr val="000000"/>
                </a:solidFill>
                <a:latin typeface="Lato"/>
              </a:rPr>
              <a:t>.</a:t>
            </a:r>
          </a:p>
          <a:p>
            <a:pPr marL="612739" lvl="1" indent="-306369">
              <a:lnSpc>
                <a:spcPts val="4824"/>
              </a:lnSpc>
              <a:buAutoNum type="arabicPeriod"/>
            </a:pPr>
            <a:r>
              <a:rPr lang="en-US" sz="2838" spc="87" dirty="0">
                <a:solidFill>
                  <a:srgbClr val="000000"/>
                </a:solidFill>
                <a:latin typeface="Lato"/>
              </a:rPr>
              <a:t> </a:t>
            </a:r>
            <a:r>
              <a:rPr lang="en-US" sz="2838" spc="87" dirty="0" err="1">
                <a:solidFill>
                  <a:srgbClr val="000000"/>
                </a:solidFill>
                <a:latin typeface="Lato"/>
              </a:rPr>
              <a:t>Quản</a:t>
            </a:r>
            <a:r>
              <a:rPr lang="en-US" sz="2838" spc="87" dirty="0">
                <a:solidFill>
                  <a:srgbClr val="000000"/>
                </a:solidFill>
                <a:latin typeface="Lato"/>
              </a:rPr>
              <a:t> </a:t>
            </a:r>
            <a:r>
              <a:rPr lang="en-US" sz="2838" spc="87" dirty="0" err="1">
                <a:solidFill>
                  <a:srgbClr val="000000"/>
                </a:solidFill>
                <a:latin typeface="Lato"/>
              </a:rPr>
              <a:t>lý</a:t>
            </a:r>
            <a:r>
              <a:rPr lang="en-US" sz="2838" spc="87" dirty="0">
                <a:solidFill>
                  <a:srgbClr val="000000"/>
                </a:solidFill>
                <a:latin typeface="Lato"/>
              </a:rPr>
              <a:t> </a:t>
            </a:r>
            <a:r>
              <a:rPr lang="en-US" sz="2838" spc="87" dirty="0" err="1">
                <a:solidFill>
                  <a:srgbClr val="000000"/>
                </a:solidFill>
                <a:latin typeface="Lato"/>
              </a:rPr>
              <a:t>dữ</a:t>
            </a:r>
            <a:r>
              <a:rPr lang="en-US" sz="2838" spc="87" dirty="0">
                <a:solidFill>
                  <a:srgbClr val="000000"/>
                </a:solidFill>
                <a:latin typeface="Lato"/>
              </a:rPr>
              <a:t> </a:t>
            </a:r>
            <a:r>
              <a:rPr lang="en-US" sz="2838" spc="87" dirty="0" err="1">
                <a:solidFill>
                  <a:srgbClr val="000000"/>
                </a:solidFill>
                <a:latin typeface="Lato"/>
              </a:rPr>
              <a:t>liệu</a:t>
            </a:r>
            <a:r>
              <a:rPr lang="en-US" sz="2838" spc="87" dirty="0">
                <a:solidFill>
                  <a:srgbClr val="000000"/>
                </a:solidFill>
                <a:latin typeface="Lato"/>
              </a:rPr>
              <a:t>: </a:t>
            </a:r>
            <a:r>
              <a:rPr lang="en-US" sz="2838" spc="87" dirty="0" err="1">
                <a:solidFill>
                  <a:srgbClr val="000000"/>
                </a:solidFill>
                <a:latin typeface="Lato"/>
              </a:rPr>
              <a:t>dữ</a:t>
            </a:r>
            <a:r>
              <a:rPr lang="en-US" sz="2838" spc="87" dirty="0">
                <a:solidFill>
                  <a:srgbClr val="000000"/>
                </a:solidFill>
                <a:latin typeface="Lato"/>
              </a:rPr>
              <a:t> </a:t>
            </a:r>
            <a:r>
              <a:rPr lang="en-US" sz="2838" spc="87" dirty="0" err="1">
                <a:solidFill>
                  <a:srgbClr val="000000"/>
                </a:solidFill>
                <a:latin typeface="Lato"/>
              </a:rPr>
              <a:t>liệu</a:t>
            </a:r>
            <a:r>
              <a:rPr lang="en-US" sz="2838" spc="87" dirty="0">
                <a:solidFill>
                  <a:srgbClr val="000000"/>
                </a:solidFill>
                <a:latin typeface="Lato"/>
              </a:rPr>
              <a:t> </a:t>
            </a:r>
            <a:r>
              <a:rPr lang="en-US" sz="2838" spc="87" dirty="0" err="1">
                <a:solidFill>
                  <a:srgbClr val="000000"/>
                </a:solidFill>
                <a:latin typeface="Lato"/>
              </a:rPr>
              <a:t>phải</a:t>
            </a:r>
            <a:r>
              <a:rPr lang="en-US" sz="2838" spc="87" dirty="0">
                <a:solidFill>
                  <a:srgbClr val="000000"/>
                </a:solidFill>
                <a:latin typeface="Lato"/>
              </a:rPr>
              <a:t> </a:t>
            </a:r>
            <a:r>
              <a:rPr lang="en-US" sz="2838" spc="87" dirty="0" err="1">
                <a:solidFill>
                  <a:srgbClr val="000000"/>
                </a:solidFill>
                <a:latin typeface="Lato"/>
              </a:rPr>
              <a:t>được</a:t>
            </a:r>
            <a:r>
              <a:rPr lang="en-US" sz="2838" spc="87" dirty="0">
                <a:solidFill>
                  <a:srgbClr val="000000"/>
                </a:solidFill>
                <a:latin typeface="Lato"/>
              </a:rPr>
              <a:t> </a:t>
            </a:r>
            <a:r>
              <a:rPr lang="en-US" sz="2838" spc="87" dirty="0" err="1">
                <a:solidFill>
                  <a:srgbClr val="000000"/>
                </a:solidFill>
                <a:latin typeface="Lato"/>
              </a:rPr>
              <a:t>cập</a:t>
            </a:r>
            <a:r>
              <a:rPr lang="en-US" sz="2838" spc="87" dirty="0">
                <a:solidFill>
                  <a:srgbClr val="000000"/>
                </a:solidFill>
                <a:latin typeface="Lato"/>
              </a:rPr>
              <a:t> </a:t>
            </a:r>
            <a:r>
              <a:rPr lang="en-US" sz="2838" spc="87" dirty="0" err="1">
                <a:solidFill>
                  <a:srgbClr val="000000"/>
                </a:solidFill>
                <a:latin typeface="Lato"/>
              </a:rPr>
              <a:t>nhật</a:t>
            </a:r>
            <a:r>
              <a:rPr lang="en-US" sz="2838" spc="87" dirty="0">
                <a:solidFill>
                  <a:srgbClr val="000000"/>
                </a:solidFill>
                <a:latin typeface="Lato"/>
              </a:rPr>
              <a:t> </a:t>
            </a:r>
            <a:r>
              <a:rPr lang="en-US" sz="2838" spc="87" dirty="0" err="1">
                <a:solidFill>
                  <a:srgbClr val="000000"/>
                </a:solidFill>
                <a:latin typeface="Lato"/>
              </a:rPr>
              <a:t>nhanh</a:t>
            </a:r>
            <a:r>
              <a:rPr lang="en-US" sz="2838" spc="87" dirty="0">
                <a:solidFill>
                  <a:srgbClr val="000000"/>
                </a:solidFill>
                <a:latin typeface="Lato"/>
              </a:rPr>
              <a:t> </a:t>
            </a:r>
            <a:r>
              <a:rPr lang="en-US" sz="2838" spc="87" dirty="0" err="1">
                <a:solidFill>
                  <a:srgbClr val="000000"/>
                </a:solidFill>
                <a:latin typeface="Lato"/>
              </a:rPr>
              <a:t>chóng</a:t>
            </a:r>
            <a:r>
              <a:rPr lang="en-US" sz="2838" spc="87" dirty="0">
                <a:solidFill>
                  <a:srgbClr val="000000"/>
                </a:solidFill>
                <a:latin typeface="Lato"/>
              </a:rPr>
              <a:t> </a:t>
            </a:r>
            <a:r>
              <a:rPr lang="en-US" sz="2838" spc="87" dirty="0" err="1">
                <a:solidFill>
                  <a:srgbClr val="000000"/>
                </a:solidFill>
                <a:latin typeface="Lato"/>
              </a:rPr>
              <a:t>trong</a:t>
            </a:r>
            <a:r>
              <a:rPr lang="en-US" sz="2838" spc="87" dirty="0">
                <a:solidFill>
                  <a:srgbClr val="000000"/>
                </a:solidFill>
                <a:latin typeface="Lato"/>
              </a:rPr>
              <a:t> </a:t>
            </a:r>
            <a:r>
              <a:rPr lang="en-US" sz="2838" spc="87" dirty="0" err="1">
                <a:solidFill>
                  <a:srgbClr val="000000"/>
                </a:solidFill>
                <a:latin typeface="Lato"/>
              </a:rPr>
              <a:t>hệ</a:t>
            </a:r>
            <a:r>
              <a:rPr lang="en-US" sz="2838" spc="87" dirty="0">
                <a:solidFill>
                  <a:srgbClr val="000000"/>
                </a:solidFill>
                <a:latin typeface="Lato"/>
              </a:rPr>
              <a:t> </a:t>
            </a:r>
            <a:r>
              <a:rPr lang="en-US" sz="2838" spc="87" dirty="0" err="1">
                <a:solidFill>
                  <a:srgbClr val="000000"/>
                </a:solidFill>
                <a:latin typeface="Lato"/>
              </a:rPr>
              <a:t>thống</a:t>
            </a:r>
            <a:r>
              <a:rPr lang="en-US" sz="2838" spc="87" dirty="0">
                <a:solidFill>
                  <a:srgbClr val="000000"/>
                </a:solidFill>
                <a:latin typeface="Lato"/>
              </a:rPr>
              <a:t> DSS </a:t>
            </a:r>
            <a:r>
              <a:rPr lang="en-US" sz="2838" spc="87" dirty="0" err="1">
                <a:solidFill>
                  <a:srgbClr val="000000"/>
                </a:solidFill>
                <a:latin typeface="Lato"/>
              </a:rPr>
              <a:t>thường</a:t>
            </a:r>
            <a:r>
              <a:rPr lang="en-US" sz="2838" spc="87" dirty="0">
                <a:solidFill>
                  <a:srgbClr val="000000"/>
                </a:solidFill>
                <a:latin typeface="Lato"/>
              </a:rPr>
              <a:t> </a:t>
            </a:r>
            <a:r>
              <a:rPr lang="en-US" sz="2838" spc="87" dirty="0" err="1">
                <a:solidFill>
                  <a:srgbClr val="000000"/>
                </a:solidFill>
                <a:latin typeface="Lato"/>
              </a:rPr>
              <a:t>xuyên</a:t>
            </a:r>
            <a:r>
              <a:rPr lang="en-US" sz="2838" spc="87" dirty="0">
                <a:solidFill>
                  <a:srgbClr val="000000"/>
                </a:solidFill>
                <a:latin typeface="Lato"/>
              </a:rPr>
              <a:t> </a:t>
            </a:r>
            <a:r>
              <a:rPr lang="en-US" sz="2838" spc="87" dirty="0" err="1">
                <a:solidFill>
                  <a:srgbClr val="000000"/>
                </a:solidFill>
                <a:latin typeface="Lato"/>
              </a:rPr>
              <a:t>để</a:t>
            </a:r>
            <a:r>
              <a:rPr lang="en-US" sz="2838" spc="87" dirty="0">
                <a:solidFill>
                  <a:srgbClr val="000000"/>
                </a:solidFill>
                <a:latin typeface="Lato"/>
              </a:rPr>
              <a:t> </a:t>
            </a:r>
            <a:r>
              <a:rPr lang="en-US" sz="2838" spc="87" dirty="0" err="1">
                <a:solidFill>
                  <a:srgbClr val="000000"/>
                </a:solidFill>
                <a:latin typeface="Lato"/>
              </a:rPr>
              <a:t>đảm</a:t>
            </a:r>
            <a:r>
              <a:rPr lang="en-US" sz="2838" spc="87" dirty="0">
                <a:solidFill>
                  <a:srgbClr val="000000"/>
                </a:solidFill>
                <a:latin typeface="Lato"/>
              </a:rPr>
              <a:t> </a:t>
            </a:r>
            <a:r>
              <a:rPr lang="en-US" sz="2838" spc="87" dirty="0" err="1">
                <a:solidFill>
                  <a:srgbClr val="000000"/>
                </a:solidFill>
                <a:latin typeface="Lato"/>
              </a:rPr>
              <a:t>bảo</a:t>
            </a:r>
            <a:r>
              <a:rPr lang="en-US" sz="2838" spc="87" dirty="0">
                <a:solidFill>
                  <a:srgbClr val="000000"/>
                </a:solidFill>
                <a:latin typeface="Lato"/>
              </a:rPr>
              <a:t> </a:t>
            </a:r>
            <a:r>
              <a:rPr lang="en-US" sz="2838" spc="87" dirty="0" err="1">
                <a:solidFill>
                  <a:srgbClr val="000000"/>
                </a:solidFill>
                <a:latin typeface="Lato"/>
              </a:rPr>
              <a:t>tính</a:t>
            </a:r>
            <a:r>
              <a:rPr lang="en-US" sz="2838" spc="87" dirty="0">
                <a:solidFill>
                  <a:srgbClr val="000000"/>
                </a:solidFill>
                <a:latin typeface="Lato"/>
              </a:rPr>
              <a:t> </a:t>
            </a:r>
            <a:r>
              <a:rPr lang="en-US" sz="2838" spc="87" dirty="0" err="1">
                <a:solidFill>
                  <a:srgbClr val="000000"/>
                </a:solidFill>
                <a:latin typeface="Lato"/>
              </a:rPr>
              <a:t>chính</a:t>
            </a:r>
            <a:r>
              <a:rPr lang="en-US" sz="2838" spc="87" dirty="0">
                <a:solidFill>
                  <a:srgbClr val="000000"/>
                </a:solidFill>
                <a:latin typeface="Lato"/>
              </a:rPr>
              <a:t> </a:t>
            </a:r>
            <a:r>
              <a:rPr lang="en-US" sz="2838" spc="87" dirty="0" err="1">
                <a:solidFill>
                  <a:srgbClr val="000000"/>
                </a:solidFill>
                <a:latin typeface="Lato"/>
              </a:rPr>
              <a:t>xác</a:t>
            </a:r>
            <a:r>
              <a:rPr lang="en-US" sz="2838" spc="87" dirty="0">
                <a:solidFill>
                  <a:srgbClr val="000000"/>
                </a:solidFill>
                <a:latin typeface="Lato"/>
              </a:rPr>
              <a:t> </a:t>
            </a:r>
            <a:r>
              <a:rPr lang="en-US" sz="2838" spc="87" dirty="0" err="1">
                <a:solidFill>
                  <a:srgbClr val="000000"/>
                </a:solidFill>
                <a:latin typeface="Lato"/>
              </a:rPr>
              <a:t>và</a:t>
            </a:r>
            <a:r>
              <a:rPr lang="en-US" sz="2838" spc="87" dirty="0">
                <a:solidFill>
                  <a:srgbClr val="000000"/>
                </a:solidFill>
                <a:latin typeface="Lato"/>
              </a:rPr>
              <a:t> </a:t>
            </a:r>
            <a:r>
              <a:rPr lang="en-US" sz="2838" spc="87" dirty="0" err="1">
                <a:solidFill>
                  <a:srgbClr val="000000"/>
                </a:solidFill>
                <a:latin typeface="Lato"/>
              </a:rPr>
              <a:t>đồng</a:t>
            </a:r>
            <a:r>
              <a:rPr lang="en-US" sz="2838" spc="87" dirty="0">
                <a:solidFill>
                  <a:srgbClr val="000000"/>
                </a:solidFill>
                <a:latin typeface="Lato"/>
              </a:rPr>
              <a:t> </a:t>
            </a:r>
            <a:r>
              <a:rPr lang="en-US" sz="2838" spc="87" dirty="0" err="1">
                <a:solidFill>
                  <a:srgbClr val="000000"/>
                </a:solidFill>
                <a:latin typeface="Lato"/>
              </a:rPr>
              <a:t>bộ</a:t>
            </a:r>
            <a:r>
              <a:rPr lang="en-US" sz="2838" spc="87" dirty="0">
                <a:solidFill>
                  <a:srgbClr val="000000"/>
                </a:solidFill>
                <a:latin typeface="Lato"/>
              </a:rPr>
              <a:t> </a:t>
            </a:r>
            <a:r>
              <a:rPr lang="en-US" sz="2838" spc="87" dirty="0" err="1">
                <a:solidFill>
                  <a:srgbClr val="000000"/>
                </a:solidFill>
                <a:latin typeface="Lato"/>
              </a:rPr>
              <a:t>dữ</a:t>
            </a:r>
            <a:r>
              <a:rPr lang="en-US" sz="2838" spc="87" dirty="0">
                <a:solidFill>
                  <a:srgbClr val="000000"/>
                </a:solidFill>
                <a:latin typeface="Lato"/>
              </a:rPr>
              <a:t> </a:t>
            </a:r>
            <a:r>
              <a:rPr lang="en-US" sz="2838" spc="87" dirty="0" err="1">
                <a:solidFill>
                  <a:srgbClr val="000000"/>
                </a:solidFill>
                <a:latin typeface="Lato"/>
              </a:rPr>
              <a:t>liệu</a:t>
            </a:r>
            <a:r>
              <a:rPr lang="en-US" sz="2838" spc="87" dirty="0">
                <a:solidFill>
                  <a:srgbClr val="000000"/>
                </a:solidFill>
                <a:latin typeface="Lato"/>
              </a:rPr>
              <a:t> </a:t>
            </a:r>
            <a:r>
              <a:rPr lang="en-US" sz="2838" spc="87" dirty="0" err="1">
                <a:solidFill>
                  <a:srgbClr val="000000"/>
                </a:solidFill>
                <a:latin typeface="Lato"/>
              </a:rPr>
              <a:t>thời</a:t>
            </a:r>
            <a:r>
              <a:rPr lang="en-US" sz="2838" spc="87" dirty="0">
                <a:solidFill>
                  <a:srgbClr val="000000"/>
                </a:solidFill>
                <a:latin typeface="Lato"/>
              </a:rPr>
              <a:t> </a:t>
            </a:r>
            <a:r>
              <a:rPr lang="en-US" sz="2838" spc="87" dirty="0" err="1">
                <a:solidFill>
                  <a:srgbClr val="000000"/>
                </a:solidFill>
                <a:latin typeface="Lato"/>
              </a:rPr>
              <a:t>gian</a:t>
            </a:r>
            <a:r>
              <a:rPr lang="en-US" sz="2838" spc="87" dirty="0">
                <a:solidFill>
                  <a:srgbClr val="000000"/>
                </a:solidFill>
                <a:latin typeface="Lato"/>
              </a:rPr>
              <a:t> </a:t>
            </a:r>
            <a:r>
              <a:rPr lang="en-US" sz="2838" spc="87" dirty="0" err="1">
                <a:solidFill>
                  <a:srgbClr val="000000"/>
                </a:solidFill>
                <a:latin typeface="Lato"/>
              </a:rPr>
              <a:t>thực</a:t>
            </a:r>
            <a:r>
              <a:rPr lang="en-US" sz="2838" spc="87" dirty="0">
                <a:solidFill>
                  <a:srgbClr val="000000"/>
                </a:solidFill>
                <a:latin typeface="Lato"/>
              </a:rPr>
              <a:t>.</a:t>
            </a:r>
          </a:p>
          <a:p>
            <a:pPr marL="612739" lvl="1" indent="-306369">
              <a:lnSpc>
                <a:spcPts val="4824"/>
              </a:lnSpc>
              <a:buAutoNum type="arabicPeriod"/>
            </a:pPr>
            <a:r>
              <a:rPr lang="en-US" sz="2838" spc="87" dirty="0">
                <a:solidFill>
                  <a:srgbClr val="000000"/>
                </a:solidFill>
                <a:latin typeface="Lato"/>
              </a:rPr>
              <a:t> </a:t>
            </a:r>
            <a:r>
              <a:rPr lang="en-US" sz="2838" spc="87" dirty="0" err="1">
                <a:solidFill>
                  <a:srgbClr val="000000"/>
                </a:solidFill>
                <a:latin typeface="Lato"/>
              </a:rPr>
              <a:t>Hỗ</a:t>
            </a:r>
            <a:r>
              <a:rPr lang="en-US" sz="2838" spc="87" dirty="0">
                <a:solidFill>
                  <a:srgbClr val="000000"/>
                </a:solidFill>
                <a:latin typeface="Lato"/>
              </a:rPr>
              <a:t> </a:t>
            </a:r>
            <a:r>
              <a:rPr lang="en-US" sz="2838" spc="87" dirty="0" err="1">
                <a:solidFill>
                  <a:srgbClr val="000000"/>
                </a:solidFill>
                <a:latin typeface="Lato"/>
              </a:rPr>
              <a:t>trợ</a:t>
            </a:r>
            <a:r>
              <a:rPr lang="en-US" sz="2838" spc="87" dirty="0">
                <a:solidFill>
                  <a:srgbClr val="000000"/>
                </a:solidFill>
                <a:latin typeface="Lato"/>
              </a:rPr>
              <a:t> </a:t>
            </a:r>
            <a:r>
              <a:rPr lang="en-US" sz="2838" spc="87" dirty="0" err="1">
                <a:solidFill>
                  <a:srgbClr val="000000"/>
                </a:solidFill>
                <a:latin typeface="Lato"/>
              </a:rPr>
              <a:t>mô</a:t>
            </a:r>
            <a:r>
              <a:rPr lang="en-US" sz="2838" spc="87" dirty="0">
                <a:solidFill>
                  <a:srgbClr val="000000"/>
                </a:solidFill>
                <a:latin typeface="Lato"/>
              </a:rPr>
              <a:t> </a:t>
            </a:r>
            <a:r>
              <a:rPr lang="en-US" sz="2838" spc="87" dirty="0" err="1">
                <a:solidFill>
                  <a:srgbClr val="000000"/>
                </a:solidFill>
                <a:latin typeface="Lato"/>
              </a:rPr>
              <a:t>hình</a:t>
            </a:r>
            <a:r>
              <a:rPr lang="en-US" sz="2838" spc="87" dirty="0">
                <a:solidFill>
                  <a:srgbClr val="000000"/>
                </a:solidFill>
                <a:latin typeface="Lato"/>
              </a:rPr>
              <a:t> </a:t>
            </a:r>
            <a:r>
              <a:rPr lang="en-US" sz="2838" spc="87" dirty="0" err="1">
                <a:solidFill>
                  <a:srgbClr val="000000"/>
                </a:solidFill>
                <a:latin typeface="Lato"/>
              </a:rPr>
              <a:t>kinh</a:t>
            </a:r>
            <a:r>
              <a:rPr lang="en-US" sz="2838" spc="87" dirty="0">
                <a:solidFill>
                  <a:srgbClr val="000000"/>
                </a:solidFill>
                <a:latin typeface="Lato"/>
              </a:rPr>
              <a:t> </a:t>
            </a:r>
            <a:r>
              <a:rPr lang="en-US" sz="2838" spc="87" dirty="0" err="1">
                <a:solidFill>
                  <a:srgbClr val="000000"/>
                </a:solidFill>
                <a:latin typeface="Lato"/>
              </a:rPr>
              <a:t>doanh</a:t>
            </a:r>
            <a:r>
              <a:rPr lang="en-US" sz="2838" spc="87" dirty="0">
                <a:solidFill>
                  <a:srgbClr val="000000"/>
                </a:solidFill>
                <a:latin typeface="Lato"/>
              </a:rPr>
              <a:t>: </a:t>
            </a:r>
            <a:r>
              <a:rPr lang="en-US" sz="2838" spc="87" dirty="0" err="1">
                <a:solidFill>
                  <a:srgbClr val="000000"/>
                </a:solidFill>
                <a:latin typeface="Lato"/>
              </a:rPr>
              <a:t>cung</a:t>
            </a:r>
            <a:r>
              <a:rPr lang="en-US" sz="2838" spc="87" dirty="0">
                <a:solidFill>
                  <a:srgbClr val="000000"/>
                </a:solidFill>
                <a:latin typeface="Lato"/>
              </a:rPr>
              <a:t> </a:t>
            </a:r>
            <a:r>
              <a:rPr lang="en-US" sz="2838" spc="87" dirty="0" err="1">
                <a:solidFill>
                  <a:srgbClr val="000000"/>
                </a:solidFill>
                <a:latin typeface="Lato"/>
              </a:rPr>
              <a:t>cấp</a:t>
            </a:r>
            <a:r>
              <a:rPr lang="en-US" sz="2838" spc="87" dirty="0">
                <a:solidFill>
                  <a:srgbClr val="000000"/>
                </a:solidFill>
                <a:latin typeface="Lato"/>
              </a:rPr>
              <a:t> </a:t>
            </a:r>
            <a:r>
              <a:rPr lang="en-US" sz="2838" spc="87" dirty="0" err="1">
                <a:solidFill>
                  <a:srgbClr val="000000"/>
                </a:solidFill>
                <a:latin typeface="Lato"/>
              </a:rPr>
              <a:t>bằng</a:t>
            </a:r>
            <a:r>
              <a:rPr lang="en-US" sz="2838" spc="87" dirty="0">
                <a:solidFill>
                  <a:srgbClr val="000000"/>
                </a:solidFill>
                <a:latin typeface="Lato"/>
              </a:rPr>
              <a:t> </a:t>
            </a:r>
            <a:r>
              <a:rPr lang="en-US" sz="2838" spc="87" dirty="0" err="1">
                <a:solidFill>
                  <a:srgbClr val="000000"/>
                </a:solidFill>
                <a:latin typeface="Lato"/>
              </a:rPr>
              <a:t>chứng</a:t>
            </a:r>
            <a:r>
              <a:rPr lang="en-US" sz="2838" spc="87" dirty="0">
                <a:solidFill>
                  <a:srgbClr val="000000"/>
                </a:solidFill>
                <a:latin typeface="Lato"/>
              </a:rPr>
              <a:t> </a:t>
            </a:r>
            <a:r>
              <a:rPr lang="en-US" sz="2838" spc="87" dirty="0" err="1">
                <a:solidFill>
                  <a:srgbClr val="000000"/>
                </a:solidFill>
                <a:latin typeface="Lato"/>
              </a:rPr>
              <a:t>thực</a:t>
            </a:r>
            <a:r>
              <a:rPr lang="en-US" sz="2838" spc="87" dirty="0">
                <a:solidFill>
                  <a:srgbClr val="000000"/>
                </a:solidFill>
                <a:latin typeface="Lato"/>
              </a:rPr>
              <a:t> </a:t>
            </a:r>
            <a:r>
              <a:rPr lang="en-US" sz="2838" spc="87" dirty="0" err="1">
                <a:solidFill>
                  <a:srgbClr val="000000"/>
                </a:solidFill>
                <a:latin typeface="Lato"/>
              </a:rPr>
              <a:t>nghiệm</a:t>
            </a:r>
            <a:r>
              <a:rPr lang="en-US" sz="2838" spc="87" dirty="0">
                <a:solidFill>
                  <a:srgbClr val="000000"/>
                </a:solidFill>
                <a:latin typeface="Lato"/>
              </a:rPr>
              <a:t> </a:t>
            </a:r>
            <a:r>
              <a:rPr lang="en-US" sz="2838" spc="87" dirty="0" err="1">
                <a:solidFill>
                  <a:srgbClr val="000000"/>
                </a:solidFill>
                <a:latin typeface="Lato"/>
              </a:rPr>
              <a:t>về</a:t>
            </a:r>
            <a:r>
              <a:rPr lang="en-US" sz="2838" spc="87" dirty="0">
                <a:solidFill>
                  <a:srgbClr val="000000"/>
                </a:solidFill>
                <a:latin typeface="Lato"/>
              </a:rPr>
              <a:t> </a:t>
            </a:r>
            <a:r>
              <a:rPr lang="en-US" sz="2838" spc="87" dirty="0" err="1">
                <a:solidFill>
                  <a:srgbClr val="000000"/>
                </a:solidFill>
                <a:latin typeface="Lato"/>
              </a:rPr>
              <a:t>khả</a:t>
            </a:r>
            <a:r>
              <a:rPr lang="en-US" sz="2838" spc="87" dirty="0">
                <a:solidFill>
                  <a:srgbClr val="000000"/>
                </a:solidFill>
                <a:latin typeface="Lato"/>
              </a:rPr>
              <a:t> </a:t>
            </a:r>
            <a:r>
              <a:rPr lang="en-US" sz="2838" spc="87" dirty="0" err="1">
                <a:solidFill>
                  <a:srgbClr val="000000"/>
                </a:solidFill>
                <a:latin typeface="Lato"/>
              </a:rPr>
              <a:t>năng</a:t>
            </a:r>
            <a:r>
              <a:rPr lang="en-US" sz="2838" spc="87" dirty="0">
                <a:solidFill>
                  <a:srgbClr val="000000"/>
                </a:solidFill>
                <a:latin typeface="Lato"/>
              </a:rPr>
              <a:t> </a:t>
            </a:r>
            <a:r>
              <a:rPr lang="en-US" sz="2838" spc="87" dirty="0" err="1">
                <a:solidFill>
                  <a:srgbClr val="000000"/>
                </a:solidFill>
                <a:latin typeface="Lato"/>
              </a:rPr>
              <a:t>tồn</a:t>
            </a:r>
            <a:r>
              <a:rPr lang="en-US" sz="2838" spc="87" dirty="0">
                <a:solidFill>
                  <a:srgbClr val="000000"/>
                </a:solidFill>
                <a:latin typeface="Lato"/>
              </a:rPr>
              <a:t> </a:t>
            </a:r>
            <a:r>
              <a:rPr lang="en-US" sz="2838" spc="87" dirty="0" err="1">
                <a:solidFill>
                  <a:srgbClr val="000000"/>
                </a:solidFill>
                <a:latin typeface="Lato"/>
              </a:rPr>
              <a:t>tại</a:t>
            </a:r>
            <a:r>
              <a:rPr lang="en-US" sz="2838" spc="87" dirty="0">
                <a:solidFill>
                  <a:srgbClr val="000000"/>
                </a:solidFill>
                <a:latin typeface="Lato"/>
              </a:rPr>
              <a:t> </a:t>
            </a:r>
            <a:r>
              <a:rPr lang="en-US" sz="2838" spc="87" dirty="0" err="1">
                <a:solidFill>
                  <a:srgbClr val="000000"/>
                </a:solidFill>
                <a:latin typeface="Lato"/>
              </a:rPr>
              <a:t>của</a:t>
            </a:r>
            <a:r>
              <a:rPr lang="en-US" sz="2838" spc="87" dirty="0">
                <a:solidFill>
                  <a:srgbClr val="000000"/>
                </a:solidFill>
                <a:latin typeface="Lato"/>
              </a:rPr>
              <a:t> </a:t>
            </a:r>
            <a:r>
              <a:rPr lang="en-US" sz="2838" spc="87" dirty="0" err="1">
                <a:solidFill>
                  <a:srgbClr val="000000"/>
                </a:solidFill>
                <a:latin typeface="Lato"/>
              </a:rPr>
              <a:t>doanh</a:t>
            </a:r>
            <a:r>
              <a:rPr lang="en-US" sz="2838" spc="87" dirty="0">
                <a:solidFill>
                  <a:srgbClr val="000000"/>
                </a:solidFill>
                <a:latin typeface="Lato"/>
              </a:rPr>
              <a:t> </a:t>
            </a:r>
            <a:r>
              <a:rPr lang="en-US" sz="2838" spc="87" dirty="0" err="1">
                <a:solidFill>
                  <a:srgbClr val="000000"/>
                </a:solidFill>
                <a:latin typeface="Lato"/>
              </a:rPr>
              <a:t>nghiệp</a:t>
            </a:r>
            <a:r>
              <a:rPr lang="en-US" sz="2838" spc="87" dirty="0">
                <a:solidFill>
                  <a:srgbClr val="000000"/>
                </a:solidFill>
                <a:latin typeface="Lato"/>
              </a:rPr>
              <a:t>; </a:t>
            </a:r>
            <a:r>
              <a:rPr lang="en-US" sz="2838" spc="87" dirty="0" err="1">
                <a:solidFill>
                  <a:srgbClr val="000000"/>
                </a:solidFill>
                <a:latin typeface="Lato"/>
              </a:rPr>
              <a:t>thu</a:t>
            </a:r>
            <a:r>
              <a:rPr lang="en-US" sz="2838" spc="87" dirty="0">
                <a:solidFill>
                  <a:srgbClr val="000000"/>
                </a:solidFill>
                <a:latin typeface="Lato"/>
              </a:rPr>
              <a:t> </a:t>
            </a:r>
            <a:r>
              <a:rPr lang="en-US" sz="2838" spc="87" dirty="0" err="1">
                <a:solidFill>
                  <a:srgbClr val="000000"/>
                </a:solidFill>
                <a:latin typeface="Lato"/>
              </a:rPr>
              <a:t>thập</a:t>
            </a:r>
            <a:r>
              <a:rPr lang="en-US" sz="2838" spc="87" dirty="0">
                <a:solidFill>
                  <a:srgbClr val="000000"/>
                </a:solidFill>
                <a:latin typeface="Lato"/>
              </a:rPr>
              <a:t> </a:t>
            </a:r>
            <a:r>
              <a:rPr lang="en-US" sz="2838" spc="87" dirty="0" err="1">
                <a:solidFill>
                  <a:srgbClr val="000000"/>
                </a:solidFill>
                <a:latin typeface="Lato"/>
              </a:rPr>
              <a:t>dữ</a:t>
            </a:r>
            <a:r>
              <a:rPr lang="en-US" sz="2838" spc="87" dirty="0">
                <a:solidFill>
                  <a:srgbClr val="000000"/>
                </a:solidFill>
                <a:latin typeface="Lato"/>
              </a:rPr>
              <a:t> </a:t>
            </a:r>
            <a:r>
              <a:rPr lang="en-US" sz="2838" spc="87" dirty="0" err="1">
                <a:solidFill>
                  <a:srgbClr val="000000"/>
                </a:solidFill>
                <a:latin typeface="Lato"/>
              </a:rPr>
              <a:t>liệu</a:t>
            </a:r>
            <a:r>
              <a:rPr lang="en-US" sz="2838" spc="87" dirty="0">
                <a:solidFill>
                  <a:srgbClr val="000000"/>
                </a:solidFill>
                <a:latin typeface="Lato"/>
              </a:rPr>
              <a:t> </a:t>
            </a:r>
            <a:r>
              <a:rPr lang="en-US" sz="2838" spc="87" dirty="0" err="1">
                <a:solidFill>
                  <a:srgbClr val="000000"/>
                </a:solidFill>
                <a:latin typeface="Lato"/>
              </a:rPr>
              <a:t>về</a:t>
            </a:r>
            <a:r>
              <a:rPr lang="en-US" sz="2838" spc="87" dirty="0">
                <a:solidFill>
                  <a:srgbClr val="000000"/>
                </a:solidFill>
                <a:latin typeface="Lato"/>
              </a:rPr>
              <a:t> </a:t>
            </a:r>
            <a:r>
              <a:rPr lang="en-US" sz="2838" spc="87" dirty="0" err="1">
                <a:solidFill>
                  <a:srgbClr val="000000"/>
                </a:solidFill>
                <a:latin typeface="Lato"/>
              </a:rPr>
              <a:t>nhu</a:t>
            </a:r>
            <a:r>
              <a:rPr lang="en-US" sz="2838" spc="87" dirty="0">
                <a:solidFill>
                  <a:srgbClr val="000000"/>
                </a:solidFill>
                <a:latin typeface="Lato"/>
              </a:rPr>
              <a:t> </a:t>
            </a:r>
            <a:r>
              <a:rPr lang="en-US" sz="2838" spc="87" dirty="0" err="1">
                <a:solidFill>
                  <a:srgbClr val="000000"/>
                </a:solidFill>
                <a:latin typeface="Lato"/>
              </a:rPr>
              <a:t>cầu</a:t>
            </a:r>
            <a:r>
              <a:rPr lang="en-US" sz="2838" spc="87" dirty="0">
                <a:solidFill>
                  <a:srgbClr val="000000"/>
                </a:solidFill>
                <a:latin typeface="Lato"/>
              </a:rPr>
              <a:t> </a:t>
            </a:r>
            <a:r>
              <a:rPr lang="en-US" sz="2838" spc="87" dirty="0" err="1">
                <a:solidFill>
                  <a:srgbClr val="000000"/>
                </a:solidFill>
                <a:latin typeface="Lato"/>
              </a:rPr>
              <a:t>và</a:t>
            </a:r>
            <a:r>
              <a:rPr lang="en-US" sz="2838" spc="87" dirty="0">
                <a:solidFill>
                  <a:srgbClr val="000000"/>
                </a:solidFill>
                <a:latin typeface="Lato"/>
              </a:rPr>
              <a:t> </a:t>
            </a:r>
            <a:r>
              <a:rPr lang="en-US" sz="2838" spc="87" dirty="0" err="1">
                <a:solidFill>
                  <a:srgbClr val="000000"/>
                </a:solidFill>
                <a:latin typeface="Lato"/>
              </a:rPr>
              <a:t>lưu</a:t>
            </a:r>
            <a:r>
              <a:rPr lang="en-US" sz="2838" spc="87" dirty="0">
                <a:solidFill>
                  <a:srgbClr val="000000"/>
                </a:solidFill>
                <a:latin typeface="Lato"/>
              </a:rPr>
              <a:t> </a:t>
            </a:r>
            <a:r>
              <a:rPr lang="en-US" sz="2838" spc="87" dirty="0" err="1">
                <a:solidFill>
                  <a:srgbClr val="000000"/>
                </a:solidFill>
                <a:latin typeface="Lato"/>
              </a:rPr>
              <a:t>lượng</a:t>
            </a:r>
            <a:r>
              <a:rPr lang="en-US" sz="2838" spc="87" dirty="0">
                <a:solidFill>
                  <a:srgbClr val="000000"/>
                </a:solidFill>
                <a:latin typeface="Lato"/>
              </a:rPr>
              <a:t> </a:t>
            </a:r>
            <a:r>
              <a:rPr lang="en-US" sz="2838" spc="87" dirty="0" err="1">
                <a:solidFill>
                  <a:srgbClr val="000000"/>
                </a:solidFill>
                <a:latin typeface="Lato"/>
              </a:rPr>
              <a:t>truy</a:t>
            </a:r>
            <a:r>
              <a:rPr lang="en-US" sz="2838" spc="87" dirty="0">
                <a:solidFill>
                  <a:srgbClr val="000000"/>
                </a:solidFill>
                <a:latin typeface="Lato"/>
              </a:rPr>
              <a:t> </a:t>
            </a:r>
            <a:r>
              <a:rPr lang="en-US" sz="2838" spc="87" dirty="0" err="1">
                <a:solidFill>
                  <a:srgbClr val="000000"/>
                </a:solidFill>
                <a:latin typeface="Lato"/>
              </a:rPr>
              <a:t>cập</a:t>
            </a:r>
            <a:r>
              <a:rPr lang="en-US" sz="2838" spc="87" dirty="0">
                <a:solidFill>
                  <a:srgbClr val="000000"/>
                </a:solidFill>
                <a:latin typeface="Lato"/>
              </a:rPr>
              <a:t> </a:t>
            </a:r>
            <a:r>
              <a:rPr lang="en-US" sz="2838" spc="87" dirty="0" err="1">
                <a:solidFill>
                  <a:srgbClr val="000000"/>
                </a:solidFill>
                <a:latin typeface="Lato"/>
              </a:rPr>
              <a:t>để</a:t>
            </a:r>
            <a:r>
              <a:rPr lang="en-US" sz="2838" spc="87" dirty="0">
                <a:solidFill>
                  <a:srgbClr val="000000"/>
                </a:solidFill>
                <a:latin typeface="Lato"/>
              </a:rPr>
              <a:t> </a:t>
            </a:r>
            <a:r>
              <a:rPr lang="en-US" sz="2838" spc="87" dirty="0" err="1">
                <a:solidFill>
                  <a:srgbClr val="000000"/>
                </a:solidFill>
                <a:latin typeface="Lato"/>
              </a:rPr>
              <a:t>hỗ</a:t>
            </a:r>
            <a:r>
              <a:rPr lang="en-US" sz="2838" spc="87" dirty="0">
                <a:solidFill>
                  <a:srgbClr val="000000"/>
                </a:solidFill>
                <a:latin typeface="Lato"/>
              </a:rPr>
              <a:t> </a:t>
            </a:r>
            <a:r>
              <a:rPr lang="en-US" sz="2838" spc="87" dirty="0" err="1">
                <a:solidFill>
                  <a:srgbClr val="000000"/>
                </a:solidFill>
                <a:latin typeface="Lato"/>
              </a:rPr>
              <a:t>trợ</a:t>
            </a:r>
            <a:r>
              <a:rPr lang="en-US" sz="2838" spc="87" dirty="0">
                <a:solidFill>
                  <a:srgbClr val="000000"/>
                </a:solidFill>
                <a:latin typeface="Lato"/>
              </a:rPr>
              <a:t> </a:t>
            </a:r>
            <a:r>
              <a:rPr lang="en-US" sz="2838" spc="87" dirty="0" err="1">
                <a:solidFill>
                  <a:srgbClr val="000000"/>
                </a:solidFill>
                <a:latin typeface="Lato"/>
              </a:rPr>
              <a:t>ra</a:t>
            </a:r>
            <a:r>
              <a:rPr lang="en-US" sz="2838" spc="87" dirty="0">
                <a:solidFill>
                  <a:srgbClr val="000000"/>
                </a:solidFill>
                <a:latin typeface="Lato"/>
              </a:rPr>
              <a:t> </a:t>
            </a:r>
            <a:r>
              <a:rPr lang="en-US" sz="2838" spc="87" dirty="0" err="1">
                <a:solidFill>
                  <a:srgbClr val="000000"/>
                </a:solidFill>
                <a:latin typeface="Lato"/>
              </a:rPr>
              <a:t>quyết</a:t>
            </a:r>
            <a:r>
              <a:rPr lang="en-US" sz="2838" spc="87" dirty="0">
                <a:solidFill>
                  <a:srgbClr val="000000"/>
                </a:solidFill>
                <a:latin typeface="Lato"/>
              </a:rPr>
              <a:t> </a:t>
            </a:r>
            <a:r>
              <a:rPr lang="en-US" sz="2838" spc="87" dirty="0" err="1">
                <a:solidFill>
                  <a:srgbClr val="000000"/>
                </a:solidFill>
                <a:latin typeface="Lato"/>
              </a:rPr>
              <a:t>định</a:t>
            </a:r>
            <a:r>
              <a:rPr lang="en-US" sz="2838" spc="87" dirty="0">
                <a:solidFill>
                  <a:srgbClr val="000000"/>
                </a:solidFill>
                <a:latin typeface="Lato"/>
              </a:rPr>
              <a:t>; </a:t>
            </a:r>
            <a:r>
              <a:rPr lang="en-US" sz="2838" spc="87" dirty="0" err="1">
                <a:solidFill>
                  <a:srgbClr val="000000"/>
                </a:solidFill>
                <a:latin typeface="Lato"/>
              </a:rPr>
              <a:t>điều</a:t>
            </a:r>
            <a:r>
              <a:rPr lang="en-US" sz="2838" spc="87" dirty="0">
                <a:solidFill>
                  <a:srgbClr val="000000"/>
                </a:solidFill>
                <a:latin typeface="Lato"/>
              </a:rPr>
              <a:t> </a:t>
            </a:r>
            <a:r>
              <a:rPr lang="en-US" sz="2838" spc="87" dirty="0" err="1">
                <a:solidFill>
                  <a:srgbClr val="000000"/>
                </a:solidFill>
                <a:latin typeface="Lato"/>
              </a:rPr>
              <a:t>chỉnh</a:t>
            </a:r>
            <a:r>
              <a:rPr lang="en-US" sz="2838" spc="87" dirty="0">
                <a:solidFill>
                  <a:srgbClr val="000000"/>
                </a:solidFill>
                <a:latin typeface="Lato"/>
              </a:rPr>
              <a:t> </a:t>
            </a:r>
            <a:r>
              <a:rPr lang="en-US" sz="2838" spc="87" dirty="0" err="1">
                <a:solidFill>
                  <a:srgbClr val="000000"/>
                </a:solidFill>
                <a:latin typeface="Lato"/>
              </a:rPr>
              <a:t>mức</a:t>
            </a:r>
            <a:r>
              <a:rPr lang="en-US" sz="2838" spc="87" dirty="0">
                <a:solidFill>
                  <a:srgbClr val="000000"/>
                </a:solidFill>
                <a:latin typeface="Lato"/>
              </a:rPr>
              <a:t> </a:t>
            </a:r>
            <a:r>
              <a:rPr lang="en-US" sz="2838" spc="87" dirty="0" err="1">
                <a:solidFill>
                  <a:srgbClr val="000000"/>
                </a:solidFill>
                <a:latin typeface="Lato"/>
              </a:rPr>
              <a:t>độ</a:t>
            </a:r>
            <a:r>
              <a:rPr lang="en-US" sz="2838" spc="87" dirty="0">
                <a:solidFill>
                  <a:srgbClr val="000000"/>
                </a:solidFill>
                <a:latin typeface="Lato"/>
              </a:rPr>
              <a:t> </a:t>
            </a:r>
            <a:r>
              <a:rPr lang="en-US" sz="2838" spc="87" dirty="0" err="1">
                <a:solidFill>
                  <a:srgbClr val="000000"/>
                </a:solidFill>
                <a:latin typeface="Lato"/>
              </a:rPr>
              <a:t>công</a:t>
            </a:r>
            <a:r>
              <a:rPr lang="en-US" sz="2838" spc="87" dirty="0">
                <a:solidFill>
                  <a:srgbClr val="000000"/>
                </a:solidFill>
                <a:latin typeface="Lato"/>
              </a:rPr>
              <a:t> </a:t>
            </a:r>
            <a:r>
              <a:rPr lang="en-US" sz="2838" spc="87" dirty="0" err="1">
                <a:solidFill>
                  <a:srgbClr val="000000"/>
                </a:solidFill>
                <a:latin typeface="Lato"/>
              </a:rPr>
              <a:t>khai</a:t>
            </a:r>
            <a:r>
              <a:rPr lang="en-US" sz="2838" spc="87" dirty="0">
                <a:solidFill>
                  <a:srgbClr val="000000"/>
                </a:solidFill>
                <a:latin typeface="Lato"/>
              </a:rPr>
              <a:t> </a:t>
            </a:r>
            <a:r>
              <a:rPr lang="en-US" sz="2838" spc="87" dirty="0" err="1">
                <a:solidFill>
                  <a:srgbClr val="000000"/>
                </a:solidFill>
                <a:latin typeface="Lato"/>
              </a:rPr>
              <a:t>thông</a:t>
            </a:r>
            <a:r>
              <a:rPr lang="en-US" sz="2838" spc="87" dirty="0">
                <a:solidFill>
                  <a:srgbClr val="000000"/>
                </a:solidFill>
                <a:latin typeface="Lato"/>
              </a:rPr>
              <a:t> tin </a:t>
            </a:r>
            <a:r>
              <a:rPr lang="en-US" sz="2838" spc="87" dirty="0" err="1">
                <a:solidFill>
                  <a:srgbClr val="000000"/>
                </a:solidFill>
                <a:latin typeface="Lato"/>
              </a:rPr>
              <a:t>để</a:t>
            </a:r>
            <a:r>
              <a:rPr lang="en-US" sz="2838" spc="87" dirty="0">
                <a:solidFill>
                  <a:srgbClr val="000000"/>
                </a:solidFill>
                <a:latin typeface="Lato"/>
              </a:rPr>
              <a:t> </a:t>
            </a:r>
            <a:r>
              <a:rPr lang="en-US" sz="2838" spc="87" dirty="0" err="1">
                <a:solidFill>
                  <a:srgbClr val="000000"/>
                </a:solidFill>
                <a:latin typeface="Lato"/>
              </a:rPr>
              <a:t>bảo</a:t>
            </a:r>
            <a:r>
              <a:rPr lang="en-US" sz="2838" spc="87" dirty="0">
                <a:solidFill>
                  <a:srgbClr val="000000"/>
                </a:solidFill>
                <a:latin typeface="Lato"/>
              </a:rPr>
              <a:t> </a:t>
            </a:r>
            <a:r>
              <a:rPr lang="en-US" sz="2838" spc="87" dirty="0" err="1">
                <a:solidFill>
                  <a:srgbClr val="000000"/>
                </a:solidFill>
                <a:latin typeface="Lato"/>
              </a:rPr>
              <a:t>vệ</a:t>
            </a:r>
            <a:r>
              <a:rPr lang="en-US" sz="2838" spc="87" dirty="0">
                <a:solidFill>
                  <a:srgbClr val="000000"/>
                </a:solidFill>
                <a:latin typeface="Lato"/>
              </a:rPr>
              <a:t> </a:t>
            </a:r>
            <a:r>
              <a:rPr lang="en-US" sz="2838" spc="87" dirty="0" err="1">
                <a:solidFill>
                  <a:srgbClr val="000000"/>
                </a:solidFill>
                <a:latin typeface="Lato"/>
              </a:rPr>
              <a:t>doanh</a:t>
            </a:r>
            <a:r>
              <a:rPr lang="en-US" sz="2838" spc="87" dirty="0">
                <a:solidFill>
                  <a:srgbClr val="000000"/>
                </a:solidFill>
                <a:latin typeface="Lato"/>
              </a:rPr>
              <a:t> </a:t>
            </a:r>
            <a:r>
              <a:rPr lang="en-US" sz="2838" spc="87" dirty="0" err="1">
                <a:solidFill>
                  <a:srgbClr val="000000"/>
                </a:solidFill>
                <a:latin typeface="Lato"/>
              </a:rPr>
              <a:t>nghiệp</a:t>
            </a:r>
            <a:r>
              <a:rPr lang="en-US" sz="2838" spc="87" dirty="0">
                <a:solidFill>
                  <a:srgbClr val="000000"/>
                </a:solidFill>
                <a:latin typeface="Lato"/>
              </a:rPr>
              <a:t>.</a:t>
            </a:r>
          </a:p>
          <a:p>
            <a:pPr marL="612739" lvl="1" indent="-306369">
              <a:lnSpc>
                <a:spcPts val="4824"/>
              </a:lnSpc>
              <a:buAutoNum type="arabicPeriod"/>
            </a:pPr>
            <a:r>
              <a:rPr lang="en-US" sz="2838" spc="87" dirty="0">
                <a:solidFill>
                  <a:srgbClr val="000000"/>
                </a:solidFill>
                <a:latin typeface="Lato"/>
              </a:rPr>
              <a:t> </a:t>
            </a:r>
            <a:r>
              <a:rPr lang="en-US" sz="2838" spc="87" dirty="0" err="1">
                <a:solidFill>
                  <a:srgbClr val="000000"/>
                </a:solidFill>
                <a:latin typeface="Lato"/>
              </a:rPr>
              <a:t>Khả</a:t>
            </a:r>
            <a:r>
              <a:rPr lang="en-US" sz="2838" spc="87" dirty="0">
                <a:solidFill>
                  <a:srgbClr val="000000"/>
                </a:solidFill>
                <a:latin typeface="Lato"/>
              </a:rPr>
              <a:t> </a:t>
            </a:r>
            <a:r>
              <a:rPr lang="en-US" sz="2838" spc="87" dirty="0" err="1">
                <a:solidFill>
                  <a:srgbClr val="000000"/>
                </a:solidFill>
                <a:latin typeface="Lato"/>
              </a:rPr>
              <a:t>năng</a:t>
            </a:r>
            <a:r>
              <a:rPr lang="en-US" sz="2838" spc="87" dirty="0">
                <a:solidFill>
                  <a:srgbClr val="000000"/>
                </a:solidFill>
                <a:latin typeface="Lato"/>
              </a:rPr>
              <a:t> </a:t>
            </a:r>
            <a:r>
              <a:rPr lang="en-US" sz="2838" spc="87" dirty="0" err="1">
                <a:solidFill>
                  <a:srgbClr val="000000"/>
                </a:solidFill>
                <a:latin typeface="Lato"/>
              </a:rPr>
              <a:t>mở</a:t>
            </a:r>
            <a:r>
              <a:rPr lang="en-US" sz="2838" spc="87" dirty="0">
                <a:solidFill>
                  <a:srgbClr val="000000"/>
                </a:solidFill>
                <a:latin typeface="Lato"/>
              </a:rPr>
              <a:t> </a:t>
            </a:r>
            <a:r>
              <a:rPr lang="en-US" sz="2838" spc="87" dirty="0" err="1">
                <a:solidFill>
                  <a:srgbClr val="000000"/>
                </a:solidFill>
                <a:latin typeface="Lato"/>
              </a:rPr>
              <a:t>rộng</a:t>
            </a:r>
            <a:r>
              <a:rPr lang="en-US" sz="2838" spc="87" dirty="0">
                <a:solidFill>
                  <a:srgbClr val="000000"/>
                </a:solidFill>
                <a:latin typeface="Lato"/>
              </a:rPr>
              <a:t>: </a:t>
            </a:r>
            <a:r>
              <a:rPr lang="en-US" sz="2838" spc="87" dirty="0" err="1">
                <a:solidFill>
                  <a:srgbClr val="000000"/>
                </a:solidFill>
                <a:latin typeface="Lato"/>
              </a:rPr>
              <a:t>mở</a:t>
            </a:r>
            <a:r>
              <a:rPr lang="en-US" sz="2838" spc="87" dirty="0">
                <a:solidFill>
                  <a:srgbClr val="000000"/>
                </a:solidFill>
                <a:latin typeface="Lato"/>
              </a:rPr>
              <a:t> </a:t>
            </a:r>
            <a:r>
              <a:rPr lang="en-US" sz="2838" spc="87" dirty="0" err="1">
                <a:solidFill>
                  <a:srgbClr val="000000"/>
                </a:solidFill>
                <a:latin typeface="Lato"/>
              </a:rPr>
              <a:t>rộng</a:t>
            </a:r>
            <a:r>
              <a:rPr lang="en-US" sz="2838" spc="87" dirty="0">
                <a:solidFill>
                  <a:srgbClr val="000000"/>
                </a:solidFill>
                <a:latin typeface="Lato"/>
              </a:rPr>
              <a:t> </a:t>
            </a:r>
            <a:r>
              <a:rPr lang="en-US" sz="2838" spc="87" dirty="0" err="1">
                <a:solidFill>
                  <a:srgbClr val="000000"/>
                </a:solidFill>
                <a:latin typeface="Lato"/>
              </a:rPr>
              <a:t>phạm</a:t>
            </a:r>
            <a:r>
              <a:rPr lang="en-US" sz="2838" spc="87" dirty="0">
                <a:solidFill>
                  <a:srgbClr val="000000"/>
                </a:solidFill>
                <a:latin typeface="Lato"/>
              </a:rPr>
              <a:t> vi </a:t>
            </a:r>
            <a:r>
              <a:rPr lang="en-US" sz="2838" spc="87" dirty="0" err="1">
                <a:solidFill>
                  <a:srgbClr val="000000"/>
                </a:solidFill>
                <a:latin typeface="Lato"/>
              </a:rPr>
              <a:t>thời</a:t>
            </a:r>
            <a:r>
              <a:rPr lang="en-US" sz="2838" spc="87" dirty="0">
                <a:solidFill>
                  <a:srgbClr val="000000"/>
                </a:solidFill>
                <a:latin typeface="Lato"/>
              </a:rPr>
              <a:t> </a:t>
            </a:r>
            <a:r>
              <a:rPr lang="en-US" sz="2838" spc="87" dirty="0" err="1">
                <a:solidFill>
                  <a:srgbClr val="000000"/>
                </a:solidFill>
                <a:latin typeface="Lato"/>
              </a:rPr>
              <a:t>gian</a:t>
            </a:r>
            <a:r>
              <a:rPr lang="en-US" sz="2838" spc="87" dirty="0">
                <a:solidFill>
                  <a:srgbClr val="000000"/>
                </a:solidFill>
                <a:latin typeface="Lato"/>
              </a:rPr>
              <a:t> </a:t>
            </a:r>
            <a:r>
              <a:rPr lang="en-US" sz="2838" spc="87" dirty="0" err="1">
                <a:solidFill>
                  <a:srgbClr val="000000"/>
                </a:solidFill>
                <a:latin typeface="Lato"/>
              </a:rPr>
              <a:t>của</a:t>
            </a:r>
            <a:r>
              <a:rPr lang="en-US" sz="2838" spc="87" dirty="0">
                <a:solidFill>
                  <a:srgbClr val="000000"/>
                </a:solidFill>
                <a:latin typeface="Lato"/>
              </a:rPr>
              <a:t> DSS </a:t>
            </a:r>
            <a:r>
              <a:rPr lang="en-US" sz="2838" spc="87" dirty="0" err="1">
                <a:solidFill>
                  <a:srgbClr val="000000"/>
                </a:solidFill>
                <a:latin typeface="Lato"/>
              </a:rPr>
              <a:t>đến</a:t>
            </a:r>
            <a:r>
              <a:rPr lang="en-US" sz="2838" spc="87" dirty="0">
                <a:solidFill>
                  <a:srgbClr val="000000"/>
                </a:solidFill>
                <a:latin typeface="Lato"/>
              </a:rPr>
              <a:t> </a:t>
            </a:r>
            <a:r>
              <a:rPr lang="en-US" sz="2838" spc="87" dirty="0" err="1">
                <a:solidFill>
                  <a:srgbClr val="000000"/>
                </a:solidFill>
                <a:latin typeface="Lato"/>
              </a:rPr>
              <a:t>năm</a:t>
            </a:r>
            <a:r>
              <a:rPr lang="en-US" sz="2838" spc="87" dirty="0">
                <a:solidFill>
                  <a:srgbClr val="000000"/>
                </a:solidFill>
                <a:latin typeface="Lato"/>
              </a:rPr>
              <a:t> 2050 </a:t>
            </a:r>
            <a:r>
              <a:rPr lang="en-US" sz="2838" spc="87" dirty="0" err="1">
                <a:solidFill>
                  <a:srgbClr val="000000"/>
                </a:solidFill>
                <a:latin typeface="Lato"/>
              </a:rPr>
              <a:t>và</a:t>
            </a:r>
            <a:r>
              <a:rPr lang="en-US" sz="2838" spc="87" dirty="0">
                <a:solidFill>
                  <a:srgbClr val="000000"/>
                </a:solidFill>
                <a:latin typeface="Lato"/>
              </a:rPr>
              <a:t> </a:t>
            </a:r>
            <a:r>
              <a:rPr lang="en-US" sz="2838" spc="87" dirty="0" err="1">
                <a:solidFill>
                  <a:srgbClr val="000000"/>
                </a:solidFill>
                <a:latin typeface="Lato"/>
              </a:rPr>
              <a:t>đề</a:t>
            </a:r>
            <a:r>
              <a:rPr lang="en-US" sz="2838" spc="87" dirty="0">
                <a:solidFill>
                  <a:srgbClr val="000000"/>
                </a:solidFill>
                <a:latin typeface="Lato"/>
              </a:rPr>
              <a:t> </a:t>
            </a:r>
            <a:r>
              <a:rPr lang="en-US" sz="2838" spc="87" dirty="0" err="1">
                <a:solidFill>
                  <a:srgbClr val="000000"/>
                </a:solidFill>
                <a:latin typeface="Lato"/>
              </a:rPr>
              <a:t>xuất</a:t>
            </a:r>
            <a:r>
              <a:rPr lang="en-US" sz="2838" spc="87" dirty="0">
                <a:solidFill>
                  <a:srgbClr val="000000"/>
                </a:solidFill>
                <a:latin typeface="Lato"/>
              </a:rPr>
              <a:t> bao </a:t>
            </a:r>
            <a:r>
              <a:rPr lang="en-US" sz="2838" spc="87" dirty="0" err="1">
                <a:solidFill>
                  <a:srgbClr val="000000"/>
                </a:solidFill>
                <a:latin typeface="Lato"/>
              </a:rPr>
              <a:t>gồm</a:t>
            </a:r>
            <a:r>
              <a:rPr lang="en-US" sz="2838" spc="87" dirty="0">
                <a:solidFill>
                  <a:srgbClr val="000000"/>
                </a:solidFill>
                <a:latin typeface="Lato"/>
              </a:rPr>
              <a:t> </a:t>
            </a:r>
            <a:r>
              <a:rPr lang="en-US" sz="2838" spc="87" dirty="0" err="1">
                <a:solidFill>
                  <a:srgbClr val="000000"/>
                </a:solidFill>
                <a:latin typeface="Lato"/>
              </a:rPr>
              <a:t>khả</a:t>
            </a:r>
            <a:r>
              <a:rPr lang="en-US" sz="2838" spc="87" dirty="0">
                <a:solidFill>
                  <a:srgbClr val="000000"/>
                </a:solidFill>
                <a:latin typeface="Lato"/>
              </a:rPr>
              <a:t> </a:t>
            </a:r>
            <a:r>
              <a:rPr lang="en-US" sz="2838" spc="87" dirty="0" err="1">
                <a:solidFill>
                  <a:srgbClr val="000000"/>
                </a:solidFill>
                <a:latin typeface="Lato"/>
              </a:rPr>
              <a:t>năng</a:t>
            </a:r>
            <a:r>
              <a:rPr lang="en-US" sz="2838" spc="87" dirty="0">
                <a:solidFill>
                  <a:srgbClr val="000000"/>
                </a:solidFill>
                <a:latin typeface="Lato"/>
              </a:rPr>
              <a:t> </a:t>
            </a:r>
            <a:r>
              <a:rPr lang="en-US" sz="2838" spc="87" dirty="0" err="1">
                <a:solidFill>
                  <a:srgbClr val="000000"/>
                </a:solidFill>
                <a:latin typeface="Lato"/>
              </a:rPr>
              <a:t>mô</a:t>
            </a:r>
            <a:r>
              <a:rPr lang="en-US" sz="2838" spc="87" dirty="0">
                <a:solidFill>
                  <a:srgbClr val="000000"/>
                </a:solidFill>
                <a:latin typeface="Lato"/>
              </a:rPr>
              <a:t> </a:t>
            </a:r>
            <a:r>
              <a:rPr lang="en-US" sz="2838" spc="87" dirty="0" err="1">
                <a:solidFill>
                  <a:srgbClr val="000000"/>
                </a:solidFill>
                <a:latin typeface="Lato"/>
              </a:rPr>
              <a:t>phỏng</a:t>
            </a:r>
            <a:r>
              <a:rPr lang="en-US" sz="2838" spc="87" dirty="0">
                <a:solidFill>
                  <a:srgbClr val="000000"/>
                </a:solidFill>
                <a:latin typeface="Lato"/>
              </a:rPr>
              <a:t> </a:t>
            </a:r>
            <a:r>
              <a:rPr lang="en-US" sz="2838" spc="87" dirty="0" err="1">
                <a:solidFill>
                  <a:srgbClr val="000000"/>
                </a:solidFill>
                <a:latin typeface="Lato"/>
              </a:rPr>
              <a:t>không</a:t>
            </a:r>
            <a:r>
              <a:rPr lang="en-US" sz="2838" spc="87" dirty="0">
                <a:solidFill>
                  <a:srgbClr val="000000"/>
                </a:solidFill>
                <a:latin typeface="Lato"/>
              </a:rPr>
              <a:t> </a:t>
            </a:r>
            <a:r>
              <a:rPr lang="en-US" sz="2838" spc="87" dirty="0" err="1">
                <a:solidFill>
                  <a:srgbClr val="000000"/>
                </a:solidFill>
                <a:latin typeface="Lato"/>
              </a:rPr>
              <a:t>chỉ</a:t>
            </a:r>
            <a:r>
              <a:rPr lang="en-US" sz="2838" spc="87" dirty="0">
                <a:solidFill>
                  <a:srgbClr val="000000"/>
                </a:solidFill>
                <a:latin typeface="Lato"/>
              </a:rPr>
              <a:t> </a:t>
            </a:r>
            <a:r>
              <a:rPr lang="en-US" sz="2838" spc="87" dirty="0" err="1">
                <a:solidFill>
                  <a:srgbClr val="000000"/>
                </a:solidFill>
                <a:latin typeface="Lato"/>
              </a:rPr>
              <a:t>cho</a:t>
            </a:r>
            <a:r>
              <a:rPr lang="en-US" sz="2838" spc="87" dirty="0">
                <a:solidFill>
                  <a:srgbClr val="000000"/>
                </a:solidFill>
                <a:latin typeface="Lato"/>
              </a:rPr>
              <a:t> </a:t>
            </a:r>
            <a:r>
              <a:rPr lang="en-US" sz="2838" spc="87" dirty="0" err="1">
                <a:solidFill>
                  <a:srgbClr val="000000"/>
                </a:solidFill>
                <a:latin typeface="Lato"/>
              </a:rPr>
              <a:t>việc</a:t>
            </a:r>
            <a:r>
              <a:rPr lang="en-US" sz="2838" spc="87" dirty="0">
                <a:solidFill>
                  <a:srgbClr val="000000"/>
                </a:solidFill>
                <a:latin typeface="Lato"/>
              </a:rPr>
              <a:t> </a:t>
            </a:r>
            <a:r>
              <a:rPr lang="en-US" sz="2838" spc="87" dirty="0" err="1">
                <a:solidFill>
                  <a:srgbClr val="000000"/>
                </a:solidFill>
                <a:latin typeface="Lato"/>
              </a:rPr>
              <a:t>lựa</a:t>
            </a:r>
            <a:r>
              <a:rPr lang="en-US" sz="2838" spc="87" dirty="0">
                <a:solidFill>
                  <a:srgbClr val="000000"/>
                </a:solidFill>
                <a:latin typeface="Lato"/>
              </a:rPr>
              <a:t> </a:t>
            </a:r>
            <a:r>
              <a:rPr lang="en-US" sz="2838" spc="87" dirty="0" err="1">
                <a:solidFill>
                  <a:srgbClr val="000000"/>
                </a:solidFill>
                <a:latin typeface="Lato"/>
              </a:rPr>
              <a:t>chọn</a:t>
            </a:r>
            <a:r>
              <a:rPr lang="en-US" sz="2838" spc="87" dirty="0">
                <a:solidFill>
                  <a:srgbClr val="000000"/>
                </a:solidFill>
                <a:latin typeface="Lato"/>
              </a:rPr>
              <a:t> </a:t>
            </a:r>
            <a:r>
              <a:rPr lang="en-US" sz="2838" spc="87" dirty="0" err="1">
                <a:solidFill>
                  <a:srgbClr val="000000"/>
                </a:solidFill>
                <a:latin typeface="Lato"/>
              </a:rPr>
              <a:t>địa</a:t>
            </a:r>
            <a:r>
              <a:rPr lang="en-US" sz="2838" spc="87" dirty="0">
                <a:solidFill>
                  <a:srgbClr val="000000"/>
                </a:solidFill>
                <a:latin typeface="Lato"/>
              </a:rPr>
              <a:t> </a:t>
            </a:r>
            <a:r>
              <a:rPr lang="en-US" sz="2838" spc="87" dirty="0" err="1">
                <a:solidFill>
                  <a:srgbClr val="000000"/>
                </a:solidFill>
                <a:latin typeface="Lato"/>
              </a:rPr>
              <a:t>điểm</a:t>
            </a:r>
            <a:r>
              <a:rPr lang="en-US" sz="2838" spc="87" dirty="0">
                <a:solidFill>
                  <a:srgbClr val="000000"/>
                </a:solidFill>
                <a:latin typeface="Lato"/>
              </a:rPr>
              <a:t> HRS </a:t>
            </a:r>
            <a:r>
              <a:rPr lang="en-US" sz="2838" spc="87" dirty="0" err="1">
                <a:solidFill>
                  <a:srgbClr val="000000"/>
                </a:solidFill>
                <a:latin typeface="Lato"/>
              </a:rPr>
              <a:t>mà</a:t>
            </a:r>
            <a:r>
              <a:rPr lang="en-US" sz="2838" spc="87" dirty="0">
                <a:solidFill>
                  <a:srgbClr val="000000"/>
                </a:solidFill>
                <a:latin typeface="Lato"/>
              </a:rPr>
              <a:t> </a:t>
            </a:r>
            <a:r>
              <a:rPr lang="en-US" sz="2838" spc="87" dirty="0" err="1">
                <a:solidFill>
                  <a:srgbClr val="000000"/>
                </a:solidFill>
                <a:latin typeface="Lato"/>
              </a:rPr>
              <a:t>còn</a:t>
            </a:r>
            <a:r>
              <a:rPr lang="en-US" sz="2838" spc="87" dirty="0">
                <a:solidFill>
                  <a:srgbClr val="000000"/>
                </a:solidFill>
                <a:latin typeface="Lato"/>
              </a:rPr>
              <a:t> </a:t>
            </a:r>
            <a:r>
              <a:rPr lang="en-US" sz="2838" spc="87" dirty="0" err="1">
                <a:solidFill>
                  <a:srgbClr val="000000"/>
                </a:solidFill>
                <a:latin typeface="Lato"/>
              </a:rPr>
              <a:t>cho</a:t>
            </a:r>
            <a:r>
              <a:rPr lang="en-US" sz="2838" spc="87" dirty="0">
                <a:solidFill>
                  <a:srgbClr val="000000"/>
                </a:solidFill>
                <a:latin typeface="Lato"/>
              </a:rPr>
              <a:t> </a:t>
            </a:r>
            <a:r>
              <a:rPr lang="en-US" sz="2838" spc="87" dirty="0" err="1">
                <a:solidFill>
                  <a:srgbClr val="000000"/>
                </a:solidFill>
                <a:latin typeface="Lato"/>
              </a:rPr>
              <a:t>cả</a:t>
            </a:r>
            <a:r>
              <a:rPr lang="en-US" sz="2838" spc="87" dirty="0">
                <a:solidFill>
                  <a:srgbClr val="000000"/>
                </a:solidFill>
                <a:latin typeface="Lato"/>
              </a:rPr>
              <a:t> </a:t>
            </a:r>
            <a:r>
              <a:rPr lang="en-US" sz="2838" spc="87" dirty="0" err="1">
                <a:solidFill>
                  <a:srgbClr val="000000"/>
                </a:solidFill>
                <a:latin typeface="Lato"/>
              </a:rPr>
              <a:t>hoạt</a:t>
            </a:r>
            <a:r>
              <a:rPr lang="en-US" sz="2838" spc="87" dirty="0">
                <a:solidFill>
                  <a:srgbClr val="000000"/>
                </a:solidFill>
                <a:latin typeface="Lato"/>
              </a:rPr>
              <a:t> </a:t>
            </a:r>
            <a:r>
              <a:rPr lang="en-US" sz="2838" spc="87" dirty="0" err="1">
                <a:solidFill>
                  <a:srgbClr val="000000"/>
                </a:solidFill>
                <a:latin typeface="Lato"/>
              </a:rPr>
              <a:t>động</a:t>
            </a:r>
            <a:r>
              <a:rPr lang="en-US" sz="2838" spc="87" dirty="0">
                <a:solidFill>
                  <a:srgbClr val="000000"/>
                </a:solidFill>
                <a:latin typeface="Lato"/>
              </a:rPr>
              <a:t> </a:t>
            </a:r>
            <a:r>
              <a:rPr lang="en-US" sz="2838" spc="87" dirty="0" err="1">
                <a:solidFill>
                  <a:srgbClr val="000000"/>
                </a:solidFill>
                <a:latin typeface="Lato"/>
              </a:rPr>
              <a:t>của</a:t>
            </a:r>
            <a:r>
              <a:rPr lang="en-US" sz="2838" spc="87" dirty="0">
                <a:solidFill>
                  <a:srgbClr val="000000"/>
                </a:solidFill>
                <a:latin typeface="Lato"/>
              </a:rPr>
              <a:t> </a:t>
            </a:r>
            <a:r>
              <a:rPr lang="en-US" sz="2838" spc="87" dirty="0" err="1">
                <a:solidFill>
                  <a:srgbClr val="000000"/>
                </a:solidFill>
                <a:latin typeface="Lato"/>
              </a:rPr>
              <a:t>trạm</a:t>
            </a:r>
            <a:r>
              <a:rPr lang="en-US" sz="2838" spc="87" dirty="0">
                <a:solidFill>
                  <a:srgbClr val="000000"/>
                </a:solidFill>
                <a:latin typeface="Lato"/>
              </a:rPr>
              <a:t>.</a:t>
            </a:r>
          </a:p>
        </p:txBody>
      </p:sp>
      <p:sp>
        <p:nvSpPr>
          <p:cNvPr id="16" name="TextBox 16"/>
          <p:cNvSpPr txBox="1"/>
          <p:nvPr/>
        </p:nvSpPr>
        <p:spPr>
          <a:xfrm>
            <a:off x="683661" y="207086"/>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4.2 Đánh giá của người dùng</a:t>
            </a:r>
          </a:p>
        </p:txBody>
      </p:sp>
      <p:sp>
        <p:nvSpPr>
          <p:cNvPr id="17" name="TextBox 17"/>
          <p:cNvSpPr txBox="1"/>
          <p:nvPr/>
        </p:nvSpPr>
        <p:spPr>
          <a:xfrm>
            <a:off x="1028700" y="1211260"/>
            <a:ext cx="14485124" cy="1120501"/>
          </a:xfrm>
          <a:prstGeom prst="rect">
            <a:avLst/>
          </a:prstGeom>
        </p:spPr>
        <p:txBody>
          <a:bodyPr lIns="0" tIns="0" rIns="0" bIns="0" rtlCol="0" anchor="t">
            <a:spAutoFit/>
          </a:bodyPr>
          <a:lstStyle/>
          <a:p>
            <a:pPr>
              <a:lnSpc>
                <a:spcPts val="4830"/>
              </a:lnSpc>
            </a:pPr>
            <a:r>
              <a:rPr lang="en-US" sz="2999" spc="92" dirty="0" err="1">
                <a:solidFill>
                  <a:srgbClr val="000000"/>
                </a:solidFill>
                <a:latin typeface="Lato Bold"/>
              </a:rPr>
              <a:t>Người</a:t>
            </a:r>
            <a:r>
              <a:rPr lang="en-US" sz="2999" spc="92" dirty="0">
                <a:solidFill>
                  <a:srgbClr val="000000"/>
                </a:solidFill>
                <a:latin typeface="Lato Bold"/>
              </a:rPr>
              <a:t> </a:t>
            </a:r>
            <a:r>
              <a:rPr lang="en-US" sz="2999" spc="92" dirty="0" err="1">
                <a:solidFill>
                  <a:srgbClr val="000000"/>
                </a:solidFill>
                <a:latin typeface="Lato Bold"/>
              </a:rPr>
              <a:t>dùng</a:t>
            </a:r>
            <a:r>
              <a:rPr lang="en-US" sz="2999" spc="92" dirty="0">
                <a:solidFill>
                  <a:srgbClr val="000000"/>
                </a:solidFill>
                <a:latin typeface="Lato Bold"/>
              </a:rPr>
              <a:t> </a:t>
            </a:r>
            <a:r>
              <a:rPr lang="en-US" sz="2999" spc="92" dirty="0" err="1">
                <a:solidFill>
                  <a:srgbClr val="000000"/>
                </a:solidFill>
                <a:latin typeface="Lato Bold"/>
              </a:rPr>
              <a:t>chỉ</a:t>
            </a:r>
            <a:r>
              <a:rPr lang="en-US" sz="2999" spc="92" dirty="0">
                <a:solidFill>
                  <a:srgbClr val="000000"/>
                </a:solidFill>
                <a:latin typeface="Lato Bold"/>
              </a:rPr>
              <a:t> </a:t>
            </a:r>
            <a:r>
              <a:rPr lang="en-US" sz="2999" spc="92" dirty="0" err="1">
                <a:solidFill>
                  <a:srgbClr val="000000"/>
                </a:solidFill>
                <a:latin typeface="Lato Bold"/>
              </a:rPr>
              <a:t>ra</a:t>
            </a:r>
            <a:r>
              <a:rPr lang="en-US" sz="2999" spc="92" dirty="0">
                <a:solidFill>
                  <a:srgbClr val="000000"/>
                </a:solidFill>
                <a:latin typeface="Lato Bold"/>
              </a:rPr>
              <a:t> 5 </a:t>
            </a:r>
            <a:r>
              <a:rPr lang="en-US" sz="2999" spc="92" dirty="0" err="1">
                <a:solidFill>
                  <a:srgbClr val="000000"/>
                </a:solidFill>
                <a:latin typeface="Lato Bold"/>
              </a:rPr>
              <a:t>điểm</a:t>
            </a:r>
            <a:r>
              <a:rPr lang="en-US" sz="2999" spc="92" dirty="0">
                <a:solidFill>
                  <a:srgbClr val="000000"/>
                </a:solidFill>
                <a:latin typeface="Lato Bold"/>
              </a:rPr>
              <a:t> </a:t>
            </a:r>
            <a:r>
              <a:rPr lang="en-US" sz="2999" spc="92" dirty="0" err="1">
                <a:solidFill>
                  <a:srgbClr val="000000"/>
                </a:solidFill>
                <a:latin typeface="Lato Bold"/>
              </a:rPr>
              <a:t>chính</a:t>
            </a:r>
            <a:r>
              <a:rPr lang="en-US" sz="2999" spc="92" dirty="0">
                <a:solidFill>
                  <a:srgbClr val="000000"/>
                </a:solidFill>
                <a:latin typeface="Lato Bold"/>
              </a:rPr>
              <a:t> </a:t>
            </a:r>
            <a:r>
              <a:rPr lang="en-US" sz="2999" spc="92" dirty="0" err="1">
                <a:solidFill>
                  <a:srgbClr val="000000"/>
                </a:solidFill>
                <a:latin typeface="Lato Bold"/>
              </a:rPr>
              <a:t>cho</a:t>
            </a:r>
            <a:r>
              <a:rPr lang="en-US" sz="2999" spc="92" dirty="0">
                <a:solidFill>
                  <a:srgbClr val="000000"/>
                </a:solidFill>
                <a:latin typeface="Lato Bold"/>
              </a:rPr>
              <a:t> </a:t>
            </a:r>
            <a:r>
              <a:rPr lang="en-US" sz="2999" spc="92" dirty="0" err="1">
                <a:solidFill>
                  <a:srgbClr val="000000"/>
                </a:solidFill>
                <a:latin typeface="Lato Bold"/>
              </a:rPr>
              <a:t>việc</a:t>
            </a:r>
            <a:r>
              <a:rPr lang="en-US" sz="2999" spc="92" dirty="0">
                <a:solidFill>
                  <a:srgbClr val="000000"/>
                </a:solidFill>
                <a:latin typeface="Lato Bold"/>
              </a:rPr>
              <a:t> </a:t>
            </a:r>
            <a:r>
              <a:rPr lang="en-US" sz="2999" spc="92" dirty="0" err="1">
                <a:solidFill>
                  <a:srgbClr val="000000"/>
                </a:solidFill>
                <a:latin typeface="Lato Bold"/>
              </a:rPr>
              <a:t>phát</a:t>
            </a:r>
            <a:r>
              <a:rPr lang="en-US" sz="2999" spc="92" dirty="0">
                <a:solidFill>
                  <a:srgbClr val="000000"/>
                </a:solidFill>
                <a:latin typeface="Lato Bold"/>
              </a:rPr>
              <a:t> </a:t>
            </a:r>
            <a:r>
              <a:rPr lang="en-US" sz="2999" spc="92" dirty="0" err="1">
                <a:solidFill>
                  <a:srgbClr val="000000"/>
                </a:solidFill>
                <a:latin typeface="Lato Bold"/>
              </a:rPr>
              <a:t>triển</a:t>
            </a:r>
            <a:r>
              <a:rPr lang="en-US" sz="2999" spc="92" dirty="0">
                <a:solidFill>
                  <a:srgbClr val="000000"/>
                </a:solidFill>
                <a:latin typeface="Lato Bold"/>
              </a:rPr>
              <a:t> DSS </a:t>
            </a:r>
            <a:r>
              <a:rPr lang="en-US" sz="2999" spc="92" dirty="0" err="1">
                <a:solidFill>
                  <a:srgbClr val="000000"/>
                </a:solidFill>
                <a:latin typeface="Lato Bold"/>
              </a:rPr>
              <a:t>trong</a:t>
            </a:r>
            <a:r>
              <a:rPr lang="en-US" sz="2999" spc="92" dirty="0">
                <a:solidFill>
                  <a:srgbClr val="000000"/>
                </a:solidFill>
                <a:latin typeface="Lato Bold"/>
              </a:rPr>
              <a:t> </a:t>
            </a:r>
            <a:r>
              <a:rPr lang="en-US" sz="2999" spc="92" dirty="0" err="1">
                <a:solidFill>
                  <a:srgbClr val="000000"/>
                </a:solidFill>
                <a:latin typeface="Lato Bold"/>
              </a:rPr>
              <a:t>tương</a:t>
            </a:r>
            <a:r>
              <a:rPr lang="en-US" sz="2999" spc="92" dirty="0">
                <a:solidFill>
                  <a:srgbClr val="000000"/>
                </a:solidFill>
                <a:latin typeface="Lato Bold"/>
              </a:rPr>
              <a:t> </a:t>
            </a:r>
            <a:r>
              <a:rPr lang="en-US" sz="2999" spc="92" dirty="0" err="1">
                <a:solidFill>
                  <a:srgbClr val="000000"/>
                </a:solidFill>
                <a:latin typeface="Lato Bold"/>
              </a:rPr>
              <a:t>lai</a:t>
            </a:r>
            <a:r>
              <a:rPr lang="en-US" sz="2999" spc="92" dirty="0">
                <a:solidFill>
                  <a:srgbClr val="000000"/>
                </a:solidFill>
                <a:latin typeface="Lato Bold"/>
              </a:rPr>
              <a:t>:</a:t>
            </a:r>
          </a:p>
          <a:p>
            <a:pPr>
              <a:lnSpc>
                <a:spcPts val="4186"/>
              </a:lnSpc>
            </a:pPr>
            <a:r>
              <a:rPr lang="en-US" sz="2999" spc="92" dirty="0">
                <a:solidFill>
                  <a:srgbClr val="000000"/>
                </a:solidFill>
                <a:latin typeface="Lato Bold"/>
              </a:rPr>
              <a:t> </a:t>
            </a:r>
          </a:p>
        </p:txBody>
      </p:sp>
      <p:sp>
        <p:nvSpPr>
          <p:cNvPr id="19" name="TextBox 18">
            <a:extLst>
              <a:ext uri="{FF2B5EF4-FFF2-40B4-BE49-F238E27FC236}">
                <a16:creationId xmlns:a16="http://schemas.microsoft.com/office/drawing/2014/main" id="{57BEF6A8-6335-138A-2F24-DF5CEF38061D}"/>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53</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0" name="Group 24">
            <a:extLst>
              <a:ext uri="{FF2B5EF4-FFF2-40B4-BE49-F238E27FC236}">
                <a16:creationId xmlns:a16="http://schemas.microsoft.com/office/drawing/2014/main" id="{CF49850A-05A7-6271-9447-138DF91C5DAE}"/>
              </a:ext>
            </a:extLst>
          </p:cNvPr>
          <p:cNvGrpSpPr/>
          <p:nvPr/>
        </p:nvGrpSpPr>
        <p:grpSpPr>
          <a:xfrm>
            <a:off x="15473698" y="9258300"/>
            <a:ext cx="2814302" cy="482255"/>
            <a:chOff x="0" y="0"/>
            <a:chExt cx="3752403" cy="643007"/>
          </a:xfrm>
        </p:grpSpPr>
        <p:sp>
          <p:nvSpPr>
            <p:cNvPr id="21" name="AutoShape 25">
              <a:extLst>
                <a:ext uri="{FF2B5EF4-FFF2-40B4-BE49-F238E27FC236}">
                  <a16:creationId xmlns:a16="http://schemas.microsoft.com/office/drawing/2014/main" id="{2FFEB1D4-CE91-81E7-E490-FB89C12F2B49}"/>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2" name="AutoShape 26">
              <a:extLst>
                <a:ext uri="{FF2B5EF4-FFF2-40B4-BE49-F238E27FC236}">
                  <a16:creationId xmlns:a16="http://schemas.microsoft.com/office/drawing/2014/main" id="{FEDC13A3-D445-15A0-B251-DE431BC6D902}"/>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7">
              <a:extLst>
                <a:ext uri="{FF2B5EF4-FFF2-40B4-BE49-F238E27FC236}">
                  <a16:creationId xmlns:a16="http://schemas.microsoft.com/office/drawing/2014/main" id="{0B7B87C3-8446-84C5-251D-06FDE31C6B81}"/>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8">
              <a:extLst>
                <a:ext uri="{FF2B5EF4-FFF2-40B4-BE49-F238E27FC236}">
                  <a16:creationId xmlns:a16="http://schemas.microsoft.com/office/drawing/2014/main" id="{AF04FE6B-BB68-5FEE-5D58-3622D49D898E}"/>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9">
              <a:extLst>
                <a:ext uri="{FF2B5EF4-FFF2-40B4-BE49-F238E27FC236}">
                  <a16:creationId xmlns:a16="http://schemas.microsoft.com/office/drawing/2014/main" id="{2FDCF1E9-535C-F452-21EF-F396FD47E2EA}"/>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30">
              <a:extLst>
                <a:ext uri="{FF2B5EF4-FFF2-40B4-BE49-F238E27FC236}">
                  <a16:creationId xmlns:a16="http://schemas.microsoft.com/office/drawing/2014/main" id="{4B28DF07-2710-1FB0-5D7D-7104E0009E34}"/>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1">
              <a:extLst>
                <a:ext uri="{FF2B5EF4-FFF2-40B4-BE49-F238E27FC236}">
                  <a16:creationId xmlns:a16="http://schemas.microsoft.com/office/drawing/2014/main" id="{2569661B-E1EE-5A0E-E686-9F50C74BA010}"/>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2">
              <a:extLst>
                <a:ext uri="{FF2B5EF4-FFF2-40B4-BE49-F238E27FC236}">
                  <a16:creationId xmlns:a16="http://schemas.microsoft.com/office/drawing/2014/main" id="{B13655F9-4D97-F596-8F6F-24521B877FAD}"/>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42889" y="546445"/>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flipV="1">
            <a:off x="-3496878" y="8128570"/>
            <a:ext cx="5789924" cy="2162099"/>
          </a:xfrm>
          <a:custGeom>
            <a:avLst/>
            <a:gdLst/>
            <a:ahLst/>
            <a:cxnLst/>
            <a:rect l="l" t="t" r="r" b="b"/>
            <a:pathLst>
              <a:path w="5789924" h="2162099">
                <a:moveTo>
                  <a:pt x="0" y="2162098"/>
                </a:moveTo>
                <a:lnTo>
                  <a:pt x="5789924" y="2162098"/>
                </a:lnTo>
                <a:lnTo>
                  <a:pt x="5789924" y="0"/>
                </a:lnTo>
                <a:lnTo>
                  <a:pt x="0" y="0"/>
                </a:lnTo>
                <a:lnTo>
                  <a:pt x="0" y="2162098"/>
                </a:lnTo>
                <a:close/>
              </a:path>
            </a:pathLst>
          </a:custGeom>
          <a:blipFill>
            <a:blip r:embed="rId2">
              <a:extLst>
                <a:ext uri="{96DAC541-7B7A-43D3-8B79-37D633B846F1}">
                  <asvg:svgBlip xmlns:asvg="http://schemas.microsoft.com/office/drawing/2016/SVG/main" r:embed="rId3"/>
                </a:ext>
              </a:extLst>
            </a:blip>
            <a:stretch>
              <a:fillRect r="-103224"/>
            </a:stretch>
          </a:blipFill>
        </p:spPr>
        <p:txBody>
          <a:bodyPr/>
          <a:lstStyle/>
          <a:p>
            <a:endParaRPr lang="vi-VN"/>
          </a:p>
        </p:txBody>
      </p:sp>
      <p:grpSp>
        <p:nvGrpSpPr>
          <p:cNvPr id="12" name="Group 12"/>
          <p:cNvGrpSpPr/>
          <p:nvPr/>
        </p:nvGrpSpPr>
        <p:grpSpPr>
          <a:xfrm>
            <a:off x="1384684" y="9962109"/>
            <a:ext cx="15524465" cy="2915646"/>
            <a:chOff x="0" y="0"/>
            <a:chExt cx="4327784" cy="812800"/>
          </a:xfrm>
        </p:grpSpPr>
        <p:sp>
          <p:nvSpPr>
            <p:cNvPr id="13" name="Freeform 13"/>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14" name="TextBox 14"/>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2275396" y="9615409"/>
            <a:ext cx="7667268" cy="53993"/>
          </a:xfrm>
          <a:prstGeom prst="line">
            <a:avLst/>
          </a:prstGeom>
          <a:ln w="95250" cap="flat">
            <a:solidFill>
              <a:srgbClr val="F9B680"/>
            </a:solidFill>
            <a:prstDash val="solid"/>
            <a:headEnd type="none" w="sm" len="sm"/>
            <a:tailEnd type="none" w="sm" len="sm"/>
          </a:ln>
        </p:spPr>
        <p:txBody>
          <a:bodyPr/>
          <a:lstStyle/>
          <a:p>
            <a:endParaRPr lang="vi-VN"/>
          </a:p>
        </p:txBody>
      </p:sp>
      <p:sp>
        <p:nvSpPr>
          <p:cNvPr id="16" name="TextBox 16"/>
          <p:cNvSpPr txBox="1"/>
          <p:nvPr/>
        </p:nvSpPr>
        <p:spPr>
          <a:xfrm>
            <a:off x="683661" y="324378"/>
            <a:ext cx="13232809" cy="821614"/>
          </a:xfrm>
          <a:prstGeom prst="rect">
            <a:avLst/>
          </a:prstGeom>
        </p:spPr>
        <p:txBody>
          <a:bodyPr lIns="0" tIns="0" rIns="0" bIns="0" rtlCol="0" anchor="t">
            <a:spAutoFit/>
          </a:bodyPr>
          <a:lstStyle/>
          <a:p>
            <a:pPr algn="l">
              <a:lnSpc>
                <a:spcPts val="6601"/>
              </a:lnSpc>
            </a:pPr>
            <a:r>
              <a:rPr lang="en-US" sz="4715" spc="-226">
                <a:solidFill>
                  <a:srgbClr val="051D64"/>
                </a:solidFill>
                <a:latin typeface="Roboto Bold"/>
              </a:rPr>
              <a:t>4.3 Thảo luận</a:t>
            </a:r>
          </a:p>
        </p:txBody>
      </p:sp>
      <p:sp>
        <p:nvSpPr>
          <p:cNvPr id="17" name="TextBox 17"/>
          <p:cNvSpPr txBox="1"/>
          <p:nvPr/>
        </p:nvSpPr>
        <p:spPr>
          <a:xfrm>
            <a:off x="683661" y="1624322"/>
            <a:ext cx="16575639" cy="1659108"/>
          </a:xfrm>
          <a:prstGeom prst="rect">
            <a:avLst/>
          </a:prstGeom>
        </p:spPr>
        <p:txBody>
          <a:bodyPr lIns="0" tIns="0" rIns="0" bIns="0" rtlCol="0" anchor="t">
            <a:spAutoFit/>
          </a:bodyPr>
          <a:lstStyle/>
          <a:p>
            <a:pPr>
              <a:lnSpc>
                <a:spcPts val="4507"/>
              </a:lnSpc>
            </a:pPr>
            <a:r>
              <a:rPr lang="en-US" sz="2799" spc="86">
                <a:solidFill>
                  <a:srgbClr val="000000"/>
                </a:solidFill>
                <a:latin typeface="Lato Bold"/>
              </a:rPr>
              <a:t>DSS được phát triển cho các vấn đề HRS và HSC là một công cụ có giá trị để phát triển cơ sở hạ tầng hydro trong tương lai và mang lại một số lợi ích cho các bên liên quan:</a:t>
            </a:r>
          </a:p>
          <a:p>
            <a:pPr>
              <a:lnSpc>
                <a:spcPts val="4186"/>
              </a:lnSpc>
            </a:pPr>
            <a:endParaRPr lang="en-US" sz="2799" spc="86">
              <a:solidFill>
                <a:srgbClr val="000000"/>
              </a:solidFill>
              <a:latin typeface="Lato Bold"/>
            </a:endParaRPr>
          </a:p>
        </p:txBody>
      </p:sp>
      <p:sp>
        <p:nvSpPr>
          <p:cNvPr id="18" name="TextBox 18"/>
          <p:cNvSpPr txBox="1"/>
          <p:nvPr/>
        </p:nvSpPr>
        <p:spPr>
          <a:xfrm>
            <a:off x="232767" y="2971356"/>
            <a:ext cx="17828300" cy="5439533"/>
          </a:xfrm>
          <a:prstGeom prst="rect">
            <a:avLst/>
          </a:prstGeom>
        </p:spPr>
        <p:txBody>
          <a:bodyPr lIns="0" tIns="0" rIns="0" bIns="0" rtlCol="0" anchor="t">
            <a:spAutoFit/>
          </a:bodyPr>
          <a:lstStyle/>
          <a:p>
            <a:pPr marL="612739" lvl="1" indent="-306369">
              <a:lnSpc>
                <a:spcPts val="4824"/>
              </a:lnSpc>
              <a:buFont typeface="Arial"/>
              <a:buChar char="•"/>
            </a:pPr>
            <a:r>
              <a:rPr lang="en-US" sz="2838" spc="87">
                <a:solidFill>
                  <a:srgbClr val="000000"/>
                </a:solidFill>
                <a:latin typeface="Lato"/>
              </a:rPr>
              <a:t>Hệ thống có tính linh hoạt cao, cho phép người dùng tạo, sửa đổi và so sánh các kịch bản một cách dễ dàng. Người dùng có thể tạo ra nhiều tình huống khác nhau để giải quyết các vấn đề HRS và HSC cũng như tiến hành các thử nghiệm để ra quyết định trong nhiều điều kiện khác nhau. </a:t>
            </a:r>
          </a:p>
          <a:p>
            <a:pPr marL="612739" lvl="1" indent="-306369">
              <a:lnSpc>
                <a:spcPts val="4824"/>
              </a:lnSpc>
              <a:buFont typeface="Arial"/>
              <a:buChar char="•"/>
            </a:pPr>
            <a:r>
              <a:rPr lang="en-US" sz="2838" spc="87">
                <a:solidFill>
                  <a:srgbClr val="000000"/>
                </a:solidFill>
                <a:latin typeface="Lato"/>
              </a:rPr>
              <a:t>DSS sử dụng quy trình thiết kế chuỗi cung ứng toàn diện, cho phép người dùng tiếp cận có hệ thống hơn để ước tính cung và cầu hydro khi triển khai các trạm. Hệ thống cũng hiển thị đồng thời vị trí của các trạm và mạng lưới sản xuất. </a:t>
            </a:r>
          </a:p>
          <a:p>
            <a:pPr marL="612739" lvl="1" indent="-306369">
              <a:lnSpc>
                <a:spcPts val="4824"/>
              </a:lnSpc>
              <a:buFont typeface="Arial"/>
              <a:buChar char="•"/>
            </a:pPr>
            <a:r>
              <a:rPr lang="en-US" sz="2838" spc="87">
                <a:solidFill>
                  <a:srgbClr val="000000"/>
                </a:solidFill>
                <a:latin typeface="Lato"/>
              </a:rPr>
              <a:t>DSS cung cấp giao diện thân thiện với người dùng, dữ liệu mặc định và thông tin thu được từ kế hoạch của chính phủ cho đến năm 2040. Người dùng có thể tùy chỉnh kịch bản với dữ liệu và kế hoạch được cập nhật, đảm bảo hệ thống luôn phù hợp và hữu ích theo thời gian. </a:t>
            </a:r>
          </a:p>
        </p:txBody>
      </p:sp>
      <p:sp>
        <p:nvSpPr>
          <p:cNvPr id="20" name="TextBox 19">
            <a:extLst>
              <a:ext uri="{FF2B5EF4-FFF2-40B4-BE49-F238E27FC236}">
                <a16:creationId xmlns:a16="http://schemas.microsoft.com/office/drawing/2014/main" id="{A594FA65-C32F-D366-F1F7-FCE791EEDF27}"/>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grpSp>
        <p:nvGrpSpPr>
          <p:cNvPr id="21" name="Group 24">
            <a:extLst>
              <a:ext uri="{FF2B5EF4-FFF2-40B4-BE49-F238E27FC236}">
                <a16:creationId xmlns:a16="http://schemas.microsoft.com/office/drawing/2014/main" id="{E7F2176B-9875-52E1-0899-098C68FEA610}"/>
              </a:ext>
            </a:extLst>
          </p:cNvPr>
          <p:cNvGrpSpPr/>
          <p:nvPr/>
        </p:nvGrpSpPr>
        <p:grpSpPr>
          <a:xfrm>
            <a:off x="15473698" y="9258300"/>
            <a:ext cx="2814302" cy="482255"/>
            <a:chOff x="0" y="0"/>
            <a:chExt cx="3752403" cy="643007"/>
          </a:xfrm>
        </p:grpSpPr>
        <p:sp>
          <p:nvSpPr>
            <p:cNvPr id="22" name="AutoShape 25">
              <a:extLst>
                <a:ext uri="{FF2B5EF4-FFF2-40B4-BE49-F238E27FC236}">
                  <a16:creationId xmlns:a16="http://schemas.microsoft.com/office/drawing/2014/main" id="{2878C2BA-8C6A-6A06-EA8E-F78A489D05CE}"/>
                </a:ext>
              </a:extLst>
            </p:cNvPr>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3" name="AutoShape 26">
              <a:extLst>
                <a:ext uri="{FF2B5EF4-FFF2-40B4-BE49-F238E27FC236}">
                  <a16:creationId xmlns:a16="http://schemas.microsoft.com/office/drawing/2014/main" id="{733FE6E3-8447-C49B-A121-9D84383EA57C}"/>
                </a:ext>
              </a:extLst>
            </p:cNvPr>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4" name="AutoShape 27">
              <a:extLst>
                <a:ext uri="{FF2B5EF4-FFF2-40B4-BE49-F238E27FC236}">
                  <a16:creationId xmlns:a16="http://schemas.microsoft.com/office/drawing/2014/main" id="{78BAD3E0-0FF9-EDE1-38D2-EE0D516B3BB8}"/>
                </a:ext>
              </a:extLst>
            </p:cNvPr>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5" name="AutoShape 28">
              <a:extLst>
                <a:ext uri="{FF2B5EF4-FFF2-40B4-BE49-F238E27FC236}">
                  <a16:creationId xmlns:a16="http://schemas.microsoft.com/office/drawing/2014/main" id="{6614AA21-C0CD-5C42-63D6-AA4000498A65}"/>
                </a:ext>
              </a:extLst>
            </p:cNvPr>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6" name="AutoShape 29">
              <a:extLst>
                <a:ext uri="{FF2B5EF4-FFF2-40B4-BE49-F238E27FC236}">
                  <a16:creationId xmlns:a16="http://schemas.microsoft.com/office/drawing/2014/main" id="{EE5DE3C2-5D4F-5426-963D-4C6352D2750D}"/>
                </a:ext>
              </a:extLst>
            </p:cNvPr>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7" name="AutoShape 30">
              <a:extLst>
                <a:ext uri="{FF2B5EF4-FFF2-40B4-BE49-F238E27FC236}">
                  <a16:creationId xmlns:a16="http://schemas.microsoft.com/office/drawing/2014/main" id="{FF4C4B59-D2CB-FA40-DAC6-5E698AE6C3D2}"/>
                </a:ext>
              </a:extLst>
            </p:cNvPr>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8" name="AutoShape 31">
              <a:extLst>
                <a:ext uri="{FF2B5EF4-FFF2-40B4-BE49-F238E27FC236}">
                  <a16:creationId xmlns:a16="http://schemas.microsoft.com/office/drawing/2014/main" id="{504C3E70-6278-9664-6B77-E73E14A882F2}"/>
                </a:ext>
              </a:extLst>
            </p:cNvPr>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9" name="AutoShape 32">
              <a:extLst>
                <a:ext uri="{FF2B5EF4-FFF2-40B4-BE49-F238E27FC236}">
                  <a16:creationId xmlns:a16="http://schemas.microsoft.com/office/drawing/2014/main" id="{AD3504A8-1942-345E-B9F5-720596B7EED0}"/>
                </a:ext>
              </a:extLst>
            </p:cNvPr>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2020220" y="9935835"/>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8" name="TextBox 8"/>
          <p:cNvSpPr txBox="1"/>
          <p:nvPr/>
        </p:nvSpPr>
        <p:spPr>
          <a:xfrm>
            <a:off x="0" y="3217827"/>
            <a:ext cx="4490966" cy="3790223"/>
          </a:xfrm>
          <a:prstGeom prst="rect">
            <a:avLst/>
          </a:prstGeom>
        </p:spPr>
        <p:txBody>
          <a:bodyPr lIns="0" tIns="0" rIns="0" bIns="0" rtlCol="0" anchor="t">
            <a:spAutoFit/>
          </a:bodyPr>
          <a:lstStyle/>
          <a:p>
            <a:pPr>
              <a:lnSpc>
                <a:spcPts val="29961"/>
              </a:lnSpc>
            </a:pPr>
            <a:r>
              <a:rPr lang="en-US" sz="24967">
                <a:solidFill>
                  <a:srgbClr val="D18547"/>
                </a:solidFill>
                <a:latin typeface="Oswald Bold"/>
              </a:rPr>
              <a:t>05</a:t>
            </a:r>
          </a:p>
        </p:txBody>
      </p:sp>
      <p:sp>
        <p:nvSpPr>
          <p:cNvPr id="9" name="TextBox 9"/>
          <p:cNvSpPr txBox="1"/>
          <p:nvPr/>
        </p:nvSpPr>
        <p:spPr>
          <a:xfrm>
            <a:off x="4175503" y="3711330"/>
            <a:ext cx="9780697" cy="1212908"/>
          </a:xfrm>
          <a:prstGeom prst="rect">
            <a:avLst/>
          </a:prstGeom>
        </p:spPr>
        <p:txBody>
          <a:bodyPr lIns="0" tIns="0" rIns="0" bIns="0" rtlCol="0" anchor="t">
            <a:spAutoFit/>
          </a:bodyPr>
          <a:lstStyle/>
          <a:p>
            <a:pPr algn="l">
              <a:lnSpc>
                <a:spcPts val="10072"/>
              </a:lnSpc>
            </a:pPr>
            <a:r>
              <a:rPr lang="en-US" sz="7194" spc="-236">
                <a:solidFill>
                  <a:srgbClr val="051D64"/>
                </a:solidFill>
                <a:latin typeface="Be Vietnam Ultra-Bold"/>
              </a:rPr>
              <a:t>Kết luận</a:t>
            </a:r>
          </a:p>
        </p:txBody>
      </p:sp>
      <p:sp>
        <p:nvSpPr>
          <p:cNvPr id="10" name="TextBox 10"/>
          <p:cNvSpPr txBox="1"/>
          <p:nvPr/>
        </p:nvSpPr>
        <p:spPr>
          <a:xfrm>
            <a:off x="4339224" y="5057775"/>
            <a:ext cx="8706764" cy="1654447"/>
          </a:xfrm>
          <a:prstGeom prst="rect">
            <a:avLst/>
          </a:prstGeom>
        </p:spPr>
        <p:txBody>
          <a:bodyPr lIns="0" tIns="0" rIns="0" bIns="0" rtlCol="0" anchor="t">
            <a:spAutoFit/>
          </a:bodyPr>
          <a:lstStyle/>
          <a:p>
            <a:pPr>
              <a:lnSpc>
                <a:spcPts val="4495"/>
              </a:lnSpc>
            </a:pPr>
            <a:r>
              <a:rPr lang="en-US" sz="2976" spc="92" dirty="0" err="1">
                <a:solidFill>
                  <a:srgbClr val="000000"/>
                </a:solidFill>
                <a:latin typeface="Lato Bold"/>
              </a:rPr>
              <a:t>Kết</a:t>
            </a:r>
            <a:r>
              <a:rPr lang="en-US" sz="2976" spc="92" dirty="0">
                <a:solidFill>
                  <a:srgbClr val="000000"/>
                </a:solidFill>
                <a:latin typeface="Lato Bold"/>
              </a:rPr>
              <a:t> </a:t>
            </a:r>
            <a:r>
              <a:rPr lang="en-US" sz="2976" spc="92" dirty="0" err="1">
                <a:solidFill>
                  <a:srgbClr val="000000"/>
                </a:solidFill>
                <a:latin typeface="Lato Bold"/>
              </a:rPr>
              <a:t>quả</a:t>
            </a:r>
            <a:endParaRPr lang="en-US" sz="2976" spc="92" dirty="0">
              <a:solidFill>
                <a:srgbClr val="000000"/>
              </a:solidFill>
              <a:latin typeface="Lato Bold"/>
            </a:endParaRPr>
          </a:p>
          <a:p>
            <a:pPr>
              <a:lnSpc>
                <a:spcPts val="4495"/>
              </a:lnSpc>
            </a:pPr>
            <a:r>
              <a:rPr lang="en-US" sz="2976" spc="92" dirty="0" err="1">
                <a:solidFill>
                  <a:srgbClr val="000000"/>
                </a:solidFill>
                <a:latin typeface="Lato Bold"/>
              </a:rPr>
              <a:t>Ưu</a:t>
            </a:r>
            <a:r>
              <a:rPr lang="en-US" sz="2976" spc="92" dirty="0">
                <a:solidFill>
                  <a:srgbClr val="000000"/>
                </a:solidFill>
                <a:latin typeface="Lato Bold"/>
              </a:rPr>
              <a:t> </a:t>
            </a:r>
            <a:r>
              <a:rPr lang="en-US" sz="2976" spc="92" dirty="0" err="1">
                <a:solidFill>
                  <a:srgbClr val="000000"/>
                </a:solidFill>
                <a:latin typeface="Lato Bold"/>
              </a:rPr>
              <a:t>điểm</a:t>
            </a:r>
            <a:r>
              <a:rPr lang="en-US" sz="2976" spc="92" dirty="0">
                <a:solidFill>
                  <a:srgbClr val="000000"/>
                </a:solidFill>
                <a:latin typeface="Lato Bold"/>
              </a:rPr>
              <a:t>, </a:t>
            </a:r>
            <a:r>
              <a:rPr lang="en-US" sz="2976" spc="92" dirty="0" err="1">
                <a:solidFill>
                  <a:srgbClr val="000000"/>
                </a:solidFill>
                <a:latin typeface="Lato Bold"/>
              </a:rPr>
              <a:t>Hạn</a:t>
            </a:r>
            <a:r>
              <a:rPr lang="en-US" sz="2976" spc="92" dirty="0">
                <a:solidFill>
                  <a:srgbClr val="000000"/>
                </a:solidFill>
                <a:latin typeface="Lato Bold"/>
              </a:rPr>
              <a:t> </a:t>
            </a:r>
            <a:r>
              <a:rPr lang="en-US" sz="2976" spc="92" dirty="0" err="1">
                <a:solidFill>
                  <a:srgbClr val="000000"/>
                </a:solidFill>
                <a:latin typeface="Lato Bold"/>
              </a:rPr>
              <a:t>chế</a:t>
            </a:r>
            <a:endParaRPr lang="en-US" sz="2976" spc="92" dirty="0">
              <a:solidFill>
                <a:srgbClr val="000000"/>
              </a:solidFill>
              <a:latin typeface="Lato Bold"/>
            </a:endParaRPr>
          </a:p>
          <a:p>
            <a:pPr>
              <a:lnSpc>
                <a:spcPts val="4495"/>
              </a:lnSpc>
            </a:pPr>
            <a:r>
              <a:rPr lang="en-US" sz="2976" spc="92" dirty="0" err="1">
                <a:solidFill>
                  <a:srgbClr val="000000"/>
                </a:solidFill>
                <a:latin typeface="Lato Bold"/>
              </a:rPr>
              <a:t>Hướng</a:t>
            </a:r>
            <a:r>
              <a:rPr lang="en-US" sz="2976" spc="92" dirty="0">
                <a:solidFill>
                  <a:srgbClr val="000000"/>
                </a:solidFill>
                <a:latin typeface="Lato Bold"/>
              </a:rPr>
              <a:t> </a:t>
            </a:r>
            <a:r>
              <a:rPr lang="en-US" sz="2976" spc="92" dirty="0" err="1">
                <a:solidFill>
                  <a:srgbClr val="000000"/>
                </a:solidFill>
                <a:latin typeface="Lato Bold"/>
              </a:rPr>
              <a:t>Phát</a:t>
            </a:r>
            <a:r>
              <a:rPr lang="en-US" sz="2976" spc="92" dirty="0">
                <a:solidFill>
                  <a:srgbClr val="000000"/>
                </a:solidFill>
                <a:latin typeface="Lato Bold"/>
              </a:rPr>
              <a:t> </a:t>
            </a:r>
            <a:r>
              <a:rPr lang="en-US" sz="2976" spc="92" dirty="0" err="1">
                <a:solidFill>
                  <a:srgbClr val="000000"/>
                </a:solidFill>
                <a:latin typeface="Lato Bold"/>
              </a:rPr>
              <a:t>Triển</a:t>
            </a:r>
            <a:endParaRPr lang="en-US" sz="2976" spc="92" dirty="0">
              <a:solidFill>
                <a:srgbClr val="000000"/>
              </a:solidFill>
              <a:latin typeface="Lato Bold"/>
            </a:endParaRPr>
          </a:p>
        </p:txBody>
      </p:sp>
      <p:grpSp>
        <p:nvGrpSpPr>
          <p:cNvPr id="11" name="Group 11"/>
          <p:cNvGrpSpPr/>
          <p:nvPr/>
        </p:nvGrpSpPr>
        <p:grpSpPr>
          <a:xfrm>
            <a:off x="15473698" y="9258300"/>
            <a:ext cx="2814302" cy="482255"/>
            <a:chOff x="0" y="0"/>
            <a:chExt cx="3752403" cy="643007"/>
          </a:xfrm>
        </p:grpSpPr>
        <p:sp>
          <p:nvSpPr>
            <p:cNvPr id="12" name="AutoShape 12"/>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3" name="AutoShape 13"/>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4" name="AutoShape 14"/>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0" name="Freeform 20"/>
          <p:cNvSpPr/>
          <p:nvPr/>
        </p:nvSpPr>
        <p:spPr>
          <a:xfrm>
            <a:off x="14312563" y="3403719"/>
            <a:ext cx="3427005" cy="3418438"/>
          </a:xfrm>
          <a:custGeom>
            <a:avLst/>
            <a:gdLst/>
            <a:ahLst/>
            <a:cxnLst/>
            <a:rect l="l" t="t" r="r" b="b"/>
            <a:pathLst>
              <a:path w="3427005" h="3418438">
                <a:moveTo>
                  <a:pt x="0" y="0"/>
                </a:moveTo>
                <a:lnTo>
                  <a:pt x="3427006" y="0"/>
                </a:lnTo>
                <a:lnTo>
                  <a:pt x="3427006" y="3418438"/>
                </a:lnTo>
                <a:lnTo>
                  <a:pt x="0" y="34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2" name="TextBox 21">
            <a:extLst>
              <a:ext uri="{FF2B5EF4-FFF2-40B4-BE49-F238E27FC236}">
                <a16:creationId xmlns:a16="http://schemas.microsoft.com/office/drawing/2014/main" id="{4A116E0E-A26B-A015-54F8-C0A9E3875FC7}"/>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10067202" y="3990751"/>
            <a:ext cx="7192098" cy="5117915"/>
          </a:xfrm>
          <a:custGeom>
            <a:avLst/>
            <a:gdLst/>
            <a:ahLst/>
            <a:cxnLst/>
            <a:rect l="l" t="t" r="r" b="b"/>
            <a:pathLst>
              <a:path w="7192098" h="5117915">
                <a:moveTo>
                  <a:pt x="0" y="0"/>
                </a:moveTo>
                <a:lnTo>
                  <a:pt x="7192098" y="0"/>
                </a:lnTo>
                <a:lnTo>
                  <a:pt x="7192098" y="5117915"/>
                </a:lnTo>
                <a:lnTo>
                  <a:pt x="0" y="5117915"/>
                </a:lnTo>
                <a:lnTo>
                  <a:pt x="0" y="0"/>
                </a:lnTo>
                <a:close/>
              </a:path>
            </a:pathLst>
          </a:custGeom>
          <a:blipFill>
            <a:blip r:embed="rId2"/>
            <a:stretch>
              <a:fillRect l="-13202" r="-13202"/>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(5) Kết quả đạt được</a:t>
            </a:r>
          </a:p>
        </p:txBody>
      </p:sp>
      <p:sp>
        <p:nvSpPr>
          <p:cNvPr id="13" name="TextBox 13"/>
          <p:cNvSpPr txBox="1"/>
          <p:nvPr/>
        </p:nvSpPr>
        <p:spPr>
          <a:xfrm>
            <a:off x="1427731" y="3962176"/>
            <a:ext cx="7716269" cy="552392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Nghiên cứu này đã phát triển DSS dựa trên web cung cấp giải pháp thuận tiện cho sự phức tạp của các vấn đề HRS và HSC.</a:t>
            </a:r>
          </a:p>
          <a:p>
            <a:pPr>
              <a:lnSpc>
                <a:spcPts val="4365"/>
              </a:lnSpc>
            </a:pPr>
            <a:endParaRPr lang="en-US" sz="3383" spc="104">
              <a:solidFill>
                <a:srgbClr val="000000"/>
              </a:solidFill>
              <a:latin typeface="Lato Bold"/>
            </a:endParaRPr>
          </a:p>
          <a:p>
            <a:pPr marL="730585" lvl="1" indent="-365292">
              <a:lnSpc>
                <a:spcPts val="4365"/>
              </a:lnSpc>
              <a:buFont typeface="Arial"/>
              <a:buChar char="•"/>
            </a:pPr>
            <a:r>
              <a:rPr lang="en-US" sz="3383" spc="104">
                <a:solidFill>
                  <a:srgbClr val="000000"/>
                </a:solidFill>
                <a:latin typeface="Lato Bold"/>
              </a:rPr>
              <a:t>DSS được phát triển cung cấp mô hình giải pháp hai bước để phân tích các vấn đề HRS và HSC dài hạn ở cấp quốc gia.</a:t>
            </a:r>
          </a:p>
          <a:p>
            <a:pPr>
              <a:lnSpc>
                <a:spcPts val="4365"/>
              </a:lnSpc>
            </a:pPr>
            <a:endParaRPr lang="en-US" sz="3383" spc="104">
              <a:solidFill>
                <a:srgbClr val="000000"/>
              </a:solidFill>
              <a:latin typeface="Lato Bold"/>
            </a:endParaRPr>
          </a:p>
        </p:txBody>
      </p:sp>
      <p:sp>
        <p:nvSpPr>
          <p:cNvPr id="15" name="TextBox 14">
            <a:extLst>
              <a:ext uri="{FF2B5EF4-FFF2-40B4-BE49-F238E27FC236}">
                <a16:creationId xmlns:a16="http://schemas.microsoft.com/office/drawing/2014/main" id="{576DC9B4-5F80-EDAA-1BF5-F3339B9754A3}"/>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(5) Ưu và nhược điểm</a:t>
            </a:r>
          </a:p>
        </p:txBody>
      </p:sp>
      <p:sp>
        <p:nvSpPr>
          <p:cNvPr id="12" name="TextBox 12"/>
          <p:cNvSpPr txBox="1"/>
          <p:nvPr/>
        </p:nvSpPr>
        <p:spPr>
          <a:xfrm>
            <a:off x="1427731" y="3778275"/>
            <a:ext cx="15453118" cy="2199697"/>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Khả năng truy cập dễ dàng nhờ hệ thống web</a:t>
            </a:r>
          </a:p>
          <a:p>
            <a:pPr marL="730585" lvl="1" indent="-365292">
              <a:lnSpc>
                <a:spcPts val="4365"/>
              </a:lnSpc>
              <a:buFont typeface="Arial"/>
              <a:buChar char="•"/>
            </a:pPr>
            <a:r>
              <a:rPr lang="en-US" sz="3383" spc="104">
                <a:solidFill>
                  <a:srgbClr val="000000"/>
                </a:solidFill>
                <a:latin typeface="Lato Bold"/>
              </a:rPr>
              <a:t>Dữ liệu mặc định và thông tin thu được từ kế hoạch của chính phủ cho đến năm 2040</a:t>
            </a:r>
          </a:p>
          <a:p>
            <a:pPr marL="730585" lvl="1" indent="-365292">
              <a:lnSpc>
                <a:spcPts val="4365"/>
              </a:lnSpc>
              <a:buFont typeface="Arial"/>
              <a:buChar char="•"/>
            </a:pPr>
            <a:r>
              <a:rPr lang="en-US" sz="3383" spc="104">
                <a:solidFill>
                  <a:srgbClr val="000000"/>
                </a:solidFill>
                <a:latin typeface="Lato Bold"/>
              </a:rPr>
              <a:t>Có thể tùy chỉnh kịch bản với dữ liệu và kế hoạch được cập nhật</a:t>
            </a:r>
          </a:p>
        </p:txBody>
      </p:sp>
      <p:sp>
        <p:nvSpPr>
          <p:cNvPr id="13" name="TextBox 13"/>
          <p:cNvSpPr txBox="1"/>
          <p:nvPr/>
        </p:nvSpPr>
        <p:spPr>
          <a:xfrm>
            <a:off x="1427731" y="2494128"/>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Ưu điểm</a:t>
            </a:r>
          </a:p>
        </p:txBody>
      </p:sp>
      <p:sp>
        <p:nvSpPr>
          <p:cNvPr id="14" name="TextBox 14"/>
          <p:cNvSpPr txBox="1"/>
          <p:nvPr/>
        </p:nvSpPr>
        <p:spPr>
          <a:xfrm>
            <a:off x="1417441" y="7837893"/>
            <a:ext cx="15453118" cy="1647247"/>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Giao diện của trang web phức tạp do sự phức tạp của DSS.</a:t>
            </a:r>
          </a:p>
          <a:p>
            <a:pPr marL="730585" lvl="1" indent="-365292">
              <a:lnSpc>
                <a:spcPts val="4365"/>
              </a:lnSpc>
              <a:buFont typeface="Arial"/>
              <a:buChar char="•"/>
            </a:pPr>
            <a:r>
              <a:rPr lang="en-US" sz="3383" spc="104">
                <a:solidFill>
                  <a:srgbClr val="000000"/>
                </a:solidFill>
                <a:latin typeface="Lato Bold"/>
              </a:rPr>
              <a:t>Số lượng và tính đa dạng của phản hồi còn hạn chế.</a:t>
            </a:r>
          </a:p>
          <a:p>
            <a:pPr marL="730585" lvl="1" indent="-365292">
              <a:lnSpc>
                <a:spcPts val="4365"/>
              </a:lnSpc>
              <a:buFont typeface="Arial"/>
              <a:buChar char="•"/>
            </a:pPr>
            <a:r>
              <a:rPr lang="en-US" sz="3383" spc="104">
                <a:solidFill>
                  <a:srgbClr val="000000"/>
                </a:solidFill>
                <a:latin typeface="Lato Bold"/>
              </a:rPr>
              <a:t>Các yếu tố tối ưu hóa còn ít.</a:t>
            </a:r>
          </a:p>
        </p:txBody>
      </p:sp>
      <p:sp>
        <p:nvSpPr>
          <p:cNvPr id="15" name="TextBox 15"/>
          <p:cNvSpPr txBox="1"/>
          <p:nvPr/>
        </p:nvSpPr>
        <p:spPr>
          <a:xfrm>
            <a:off x="1533697" y="6393567"/>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Nhược điểm</a:t>
            </a:r>
          </a:p>
        </p:txBody>
      </p:sp>
      <p:sp>
        <p:nvSpPr>
          <p:cNvPr id="17" name="TextBox 16">
            <a:extLst>
              <a:ext uri="{FF2B5EF4-FFF2-40B4-BE49-F238E27FC236}">
                <a16:creationId xmlns:a16="http://schemas.microsoft.com/office/drawing/2014/main" id="{6D59DBA3-50AC-8D98-CB8D-0F9289A16958}"/>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Đối tượng và phạm vi nghiên cứu </a:t>
            </a:r>
          </a:p>
        </p:txBody>
      </p:sp>
      <p:sp>
        <p:nvSpPr>
          <p:cNvPr id="12" name="TextBox 12"/>
          <p:cNvSpPr txBox="1"/>
          <p:nvPr/>
        </p:nvSpPr>
        <p:spPr>
          <a:xfrm>
            <a:off x="1427731" y="3778275"/>
            <a:ext cx="15453118" cy="1652009"/>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Hệ hỗ trợ quyết định trên web để tối ưu hóa vị trí của các trạm nạp hydro (HRSs) và chuỗi cung ứng hydro (HSCs). </a:t>
            </a:r>
          </a:p>
          <a:p>
            <a:pPr>
              <a:lnSpc>
                <a:spcPts val="4365"/>
              </a:lnSpc>
            </a:pPr>
            <a:endParaRPr lang="en-US" sz="3383" spc="104">
              <a:solidFill>
                <a:srgbClr val="000000"/>
              </a:solidFill>
              <a:latin typeface="Lato Bold"/>
            </a:endParaRPr>
          </a:p>
        </p:txBody>
      </p:sp>
      <p:sp>
        <p:nvSpPr>
          <p:cNvPr id="13" name="TextBox 13"/>
          <p:cNvSpPr txBox="1"/>
          <p:nvPr/>
        </p:nvSpPr>
        <p:spPr>
          <a:xfrm>
            <a:off x="1427731" y="2494128"/>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Đối tượng nghiên cứu</a:t>
            </a:r>
          </a:p>
        </p:txBody>
      </p:sp>
      <p:sp>
        <p:nvSpPr>
          <p:cNvPr id="14" name="TextBox 14"/>
          <p:cNvSpPr txBox="1"/>
          <p:nvPr/>
        </p:nvSpPr>
        <p:spPr>
          <a:xfrm>
            <a:off x="1390218" y="6713501"/>
            <a:ext cx="15453118" cy="2771197"/>
          </a:xfrm>
          <a:prstGeom prst="rect">
            <a:avLst/>
          </a:prstGeom>
        </p:spPr>
        <p:txBody>
          <a:bodyPr lIns="0" tIns="0" rIns="0" bIns="0" rtlCol="0" anchor="t">
            <a:spAutoFit/>
          </a:bodyPr>
          <a:lstStyle/>
          <a:p>
            <a:pPr marL="730585" lvl="1" indent="-365292">
              <a:lnSpc>
                <a:spcPts val="4365"/>
              </a:lnSpc>
              <a:buFont typeface="Arial"/>
              <a:buChar char="•"/>
            </a:pPr>
            <a:r>
              <a:rPr lang="en-US" sz="3383" spc="104" dirty="0" err="1">
                <a:solidFill>
                  <a:srgbClr val="000000"/>
                </a:solidFill>
                <a:latin typeface="Lato Bold"/>
              </a:rPr>
              <a:t>Điều</a:t>
            </a:r>
            <a:r>
              <a:rPr lang="en-US" sz="3383" spc="104" dirty="0">
                <a:solidFill>
                  <a:srgbClr val="000000"/>
                </a:solidFill>
                <a:latin typeface="Lato Bold"/>
              </a:rPr>
              <a:t> </a:t>
            </a:r>
            <a:r>
              <a:rPr lang="en-US" sz="3383" spc="104" dirty="0" err="1">
                <a:solidFill>
                  <a:srgbClr val="000000"/>
                </a:solidFill>
                <a:latin typeface="Lato Bold"/>
              </a:rPr>
              <a:t>tra</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yêu</a:t>
            </a:r>
            <a:r>
              <a:rPr lang="en-US" sz="3383" spc="104" dirty="0">
                <a:solidFill>
                  <a:srgbClr val="000000"/>
                </a:solidFill>
                <a:latin typeface="Lato Bold"/>
              </a:rPr>
              <a:t> </a:t>
            </a:r>
            <a:r>
              <a:rPr lang="en-US" sz="3383" spc="104" dirty="0" err="1">
                <a:solidFill>
                  <a:srgbClr val="000000"/>
                </a:solidFill>
                <a:latin typeface="Lato Bold"/>
              </a:rPr>
              <a:t>cầu</a:t>
            </a:r>
            <a:r>
              <a:rPr lang="en-US" sz="3383" spc="104" dirty="0">
                <a:solidFill>
                  <a:srgbClr val="000000"/>
                </a:solidFill>
                <a:latin typeface="Lato Bold"/>
              </a:rPr>
              <a:t> </a:t>
            </a:r>
            <a:r>
              <a:rPr lang="en-US" sz="3383" spc="104" dirty="0" err="1">
                <a:solidFill>
                  <a:srgbClr val="000000"/>
                </a:solidFill>
                <a:latin typeface="Lato Bold"/>
              </a:rPr>
              <a:t>thiết</a:t>
            </a:r>
            <a:r>
              <a:rPr lang="en-US" sz="3383" spc="104" dirty="0">
                <a:solidFill>
                  <a:srgbClr val="000000"/>
                </a:solidFill>
                <a:latin typeface="Lato Bold"/>
              </a:rPr>
              <a:t> </a:t>
            </a:r>
            <a:r>
              <a:rPr lang="en-US" sz="3383" spc="104" dirty="0" err="1">
                <a:solidFill>
                  <a:srgbClr val="000000"/>
                </a:solidFill>
                <a:latin typeface="Lato Bold"/>
              </a:rPr>
              <a:t>kế</a:t>
            </a:r>
            <a:r>
              <a:rPr lang="en-US" sz="3383" spc="104" dirty="0">
                <a:solidFill>
                  <a:srgbClr val="000000"/>
                </a:solidFill>
                <a:latin typeface="Lato Bold"/>
              </a:rPr>
              <a:t> </a:t>
            </a:r>
            <a:r>
              <a:rPr lang="en-US" sz="3383" spc="104" dirty="0" err="1">
                <a:solidFill>
                  <a:srgbClr val="000000"/>
                </a:solidFill>
                <a:latin typeface="Lato Bold"/>
              </a:rPr>
              <a:t>của</a:t>
            </a:r>
            <a:r>
              <a:rPr lang="en-US" sz="3383" spc="104" dirty="0">
                <a:solidFill>
                  <a:srgbClr val="000000"/>
                </a:solidFill>
                <a:latin typeface="Lato Bold"/>
              </a:rPr>
              <a:t> DSS</a:t>
            </a:r>
          </a:p>
          <a:p>
            <a:pPr marL="730585" lvl="1" indent="-365292">
              <a:lnSpc>
                <a:spcPts val="4365"/>
              </a:lnSpc>
              <a:buFont typeface="Arial"/>
              <a:buChar char="•"/>
            </a:pPr>
            <a:r>
              <a:rPr lang="en-US" sz="3383" spc="104" dirty="0" err="1">
                <a:solidFill>
                  <a:srgbClr val="000000"/>
                </a:solidFill>
                <a:latin typeface="Lato Bold"/>
              </a:rPr>
              <a:t>Giải</a:t>
            </a:r>
            <a:r>
              <a:rPr lang="en-US" sz="3383" spc="104" dirty="0">
                <a:solidFill>
                  <a:srgbClr val="000000"/>
                </a:solidFill>
                <a:latin typeface="Lato Bold"/>
              </a:rPr>
              <a:t> </a:t>
            </a:r>
            <a:r>
              <a:rPr lang="en-US" sz="3383" spc="104" dirty="0" err="1">
                <a:solidFill>
                  <a:srgbClr val="000000"/>
                </a:solidFill>
                <a:latin typeface="Lato Bold"/>
              </a:rPr>
              <a:t>quyết</a:t>
            </a:r>
            <a:r>
              <a:rPr lang="en-US" sz="3383" spc="104" dirty="0">
                <a:solidFill>
                  <a:srgbClr val="000000"/>
                </a:solidFill>
                <a:latin typeface="Lato Bold"/>
              </a:rPr>
              <a:t> </a:t>
            </a:r>
            <a:r>
              <a:rPr lang="en-US" sz="3383" spc="104" dirty="0" err="1">
                <a:solidFill>
                  <a:srgbClr val="000000"/>
                </a:solidFill>
                <a:latin typeface="Lato Bold"/>
              </a:rPr>
              <a:t>cả</a:t>
            </a:r>
            <a:r>
              <a:rPr lang="en-US" sz="3383" spc="104" dirty="0">
                <a:solidFill>
                  <a:srgbClr val="000000"/>
                </a:solidFill>
                <a:latin typeface="Lato Bold"/>
              </a:rPr>
              <a:t> </a:t>
            </a:r>
            <a:r>
              <a:rPr lang="en-US" sz="3383" spc="104" dirty="0" err="1">
                <a:solidFill>
                  <a:srgbClr val="000000"/>
                </a:solidFill>
                <a:latin typeface="Lato Bold"/>
              </a:rPr>
              <a:t>hai</a:t>
            </a:r>
            <a:r>
              <a:rPr lang="en-US" sz="3383" spc="104" dirty="0">
                <a:solidFill>
                  <a:srgbClr val="000000"/>
                </a:solidFill>
                <a:latin typeface="Lato Bold"/>
              </a:rPr>
              <a:t> </a:t>
            </a:r>
            <a:r>
              <a:rPr lang="en-US" sz="3383" spc="104" dirty="0" err="1">
                <a:solidFill>
                  <a:srgbClr val="000000"/>
                </a:solidFill>
                <a:latin typeface="Lato Bold"/>
              </a:rPr>
              <a:t>vấn</a:t>
            </a:r>
            <a:r>
              <a:rPr lang="en-US" sz="3383" spc="104" dirty="0">
                <a:solidFill>
                  <a:srgbClr val="000000"/>
                </a:solidFill>
                <a:latin typeface="Lato Bold"/>
              </a:rPr>
              <a:t> </a:t>
            </a:r>
            <a:r>
              <a:rPr lang="en-US" sz="3383" spc="104" dirty="0" err="1">
                <a:solidFill>
                  <a:srgbClr val="000000"/>
                </a:solidFill>
                <a:latin typeface="Lato Bold"/>
              </a:rPr>
              <a:t>đề</a:t>
            </a:r>
            <a:r>
              <a:rPr lang="en-US" sz="3383" spc="104" dirty="0">
                <a:solidFill>
                  <a:srgbClr val="000000"/>
                </a:solidFill>
                <a:latin typeface="Lato Bold"/>
              </a:rPr>
              <a:t> HRS, HSC</a:t>
            </a:r>
          </a:p>
          <a:p>
            <a:pPr marL="730585" lvl="1" indent="-365292">
              <a:lnSpc>
                <a:spcPts val="4365"/>
              </a:lnSpc>
              <a:buFont typeface="Arial"/>
              <a:buChar char="•"/>
            </a:pPr>
            <a:r>
              <a:rPr lang="en-US" sz="3383" spc="104" dirty="0">
                <a:solidFill>
                  <a:srgbClr val="000000"/>
                </a:solidFill>
                <a:latin typeface="Lato Bold"/>
              </a:rPr>
              <a:t>Cung </a:t>
            </a:r>
            <a:r>
              <a:rPr lang="en-US" sz="3383" spc="104" dirty="0" err="1">
                <a:solidFill>
                  <a:srgbClr val="000000"/>
                </a:solidFill>
                <a:latin typeface="Lato Bold"/>
              </a:rPr>
              <a:t>cấp</a:t>
            </a:r>
            <a:r>
              <a:rPr lang="en-US" sz="3383" spc="104" dirty="0">
                <a:solidFill>
                  <a:srgbClr val="000000"/>
                </a:solidFill>
                <a:latin typeface="Lato Bold"/>
              </a:rPr>
              <a:t> </a:t>
            </a:r>
            <a:r>
              <a:rPr lang="en-US" sz="3383" spc="104" dirty="0" err="1">
                <a:solidFill>
                  <a:srgbClr val="000000"/>
                </a:solidFill>
                <a:latin typeface="Lato Bold"/>
              </a:rPr>
              <a:t>giao</a:t>
            </a:r>
            <a:r>
              <a:rPr lang="en-US" sz="3383" spc="104" dirty="0">
                <a:solidFill>
                  <a:srgbClr val="000000"/>
                </a:solidFill>
                <a:latin typeface="Lato Bold"/>
              </a:rPr>
              <a:t> </a:t>
            </a:r>
            <a:r>
              <a:rPr lang="en-US" sz="3383" spc="104" dirty="0" err="1">
                <a:solidFill>
                  <a:srgbClr val="000000"/>
                </a:solidFill>
                <a:latin typeface="Lato Bold"/>
              </a:rPr>
              <a:t>diện</a:t>
            </a:r>
            <a:r>
              <a:rPr lang="en-US" sz="3383" spc="104" dirty="0">
                <a:solidFill>
                  <a:srgbClr val="000000"/>
                </a:solidFill>
                <a:latin typeface="Lato Bold"/>
              </a:rPr>
              <a:t> </a:t>
            </a:r>
            <a:r>
              <a:rPr lang="en-US" sz="3383" spc="104" dirty="0" err="1">
                <a:solidFill>
                  <a:srgbClr val="000000"/>
                </a:solidFill>
                <a:latin typeface="Lato Bold"/>
              </a:rPr>
              <a:t>đồ</a:t>
            </a:r>
            <a:r>
              <a:rPr lang="en-US" sz="3383" spc="104" dirty="0">
                <a:solidFill>
                  <a:srgbClr val="000000"/>
                </a:solidFill>
                <a:latin typeface="Lato Bold"/>
              </a:rPr>
              <a:t> </a:t>
            </a:r>
            <a:r>
              <a:rPr lang="en-US" sz="3383" spc="104" dirty="0" err="1">
                <a:solidFill>
                  <a:srgbClr val="000000"/>
                </a:solidFill>
                <a:latin typeface="Lato Bold"/>
              </a:rPr>
              <a:t>họa</a:t>
            </a:r>
            <a:r>
              <a:rPr lang="en-US" sz="3383" spc="104" dirty="0">
                <a:solidFill>
                  <a:srgbClr val="000000"/>
                </a:solidFill>
                <a:latin typeface="Lato Bold"/>
              </a:rPr>
              <a:t> </a:t>
            </a:r>
            <a:r>
              <a:rPr lang="en-US" sz="3383" spc="104" dirty="0" err="1">
                <a:solidFill>
                  <a:srgbClr val="000000"/>
                </a:solidFill>
                <a:latin typeface="Lato Bold"/>
              </a:rPr>
              <a:t>người</a:t>
            </a:r>
            <a:r>
              <a:rPr lang="en-US" sz="3383" spc="104" dirty="0">
                <a:solidFill>
                  <a:srgbClr val="000000"/>
                </a:solidFill>
                <a:latin typeface="Lato Bold"/>
              </a:rPr>
              <a:t> </a:t>
            </a:r>
            <a:r>
              <a:rPr lang="en-US" sz="3383" spc="104" dirty="0" err="1">
                <a:solidFill>
                  <a:srgbClr val="000000"/>
                </a:solidFill>
                <a:latin typeface="Lato Bold"/>
              </a:rPr>
              <a:t>dùng</a:t>
            </a:r>
            <a:endParaRPr lang="en-US" sz="3383" spc="104" dirty="0">
              <a:solidFill>
                <a:srgbClr val="000000"/>
              </a:solidFill>
              <a:latin typeface="Lato Bold"/>
            </a:endParaRPr>
          </a:p>
          <a:p>
            <a:pPr marL="730585" lvl="1" indent="-365292">
              <a:lnSpc>
                <a:spcPts val="4365"/>
              </a:lnSpc>
              <a:buFont typeface="Arial"/>
              <a:buChar char="•"/>
            </a:pPr>
            <a:r>
              <a:rPr lang="en-US" sz="3383" spc="104" dirty="0" err="1">
                <a:solidFill>
                  <a:srgbClr val="000000"/>
                </a:solidFill>
                <a:latin typeface="Lato Bold"/>
              </a:rPr>
              <a:t>Tùy</a:t>
            </a:r>
            <a:r>
              <a:rPr lang="en-US" sz="3383" spc="104" dirty="0">
                <a:solidFill>
                  <a:srgbClr val="000000"/>
                </a:solidFill>
                <a:latin typeface="Lato Bold"/>
              </a:rPr>
              <a:t> </a:t>
            </a:r>
            <a:r>
              <a:rPr lang="en-US" sz="3383" spc="104" dirty="0" err="1">
                <a:solidFill>
                  <a:srgbClr val="000000"/>
                </a:solidFill>
                <a:latin typeface="Lato Bold"/>
              </a:rPr>
              <a:t>chỉnh</a:t>
            </a:r>
            <a:r>
              <a:rPr lang="en-US" sz="3383" spc="104" dirty="0">
                <a:solidFill>
                  <a:srgbClr val="000000"/>
                </a:solidFill>
                <a:latin typeface="Lato Bold"/>
              </a:rPr>
              <a:t> </a:t>
            </a:r>
            <a:r>
              <a:rPr lang="en-US" sz="3383" spc="104" dirty="0" err="1">
                <a:solidFill>
                  <a:srgbClr val="000000"/>
                </a:solidFill>
                <a:latin typeface="Lato Bold"/>
              </a:rPr>
              <a:t>các</a:t>
            </a:r>
            <a:r>
              <a:rPr lang="en-US" sz="3383" spc="104" dirty="0">
                <a:solidFill>
                  <a:srgbClr val="000000"/>
                </a:solidFill>
                <a:latin typeface="Lato Bold"/>
              </a:rPr>
              <a:t> </a:t>
            </a:r>
            <a:r>
              <a:rPr lang="en-US" sz="3383" spc="104" dirty="0" err="1">
                <a:solidFill>
                  <a:srgbClr val="000000"/>
                </a:solidFill>
                <a:latin typeface="Lato Bold"/>
              </a:rPr>
              <a:t>kịch</a:t>
            </a:r>
            <a:r>
              <a:rPr lang="en-US" sz="3383" spc="104" dirty="0">
                <a:solidFill>
                  <a:srgbClr val="000000"/>
                </a:solidFill>
                <a:latin typeface="Lato Bold"/>
              </a:rPr>
              <a:t> </a:t>
            </a:r>
            <a:r>
              <a:rPr lang="en-US" sz="3383" spc="104" dirty="0" err="1">
                <a:solidFill>
                  <a:srgbClr val="000000"/>
                </a:solidFill>
                <a:latin typeface="Lato Bold"/>
              </a:rPr>
              <a:t>bản</a:t>
            </a:r>
            <a:r>
              <a:rPr lang="en-US" sz="3383" spc="104" dirty="0">
                <a:solidFill>
                  <a:srgbClr val="000000"/>
                </a:solidFill>
                <a:latin typeface="Lato Bold"/>
              </a:rPr>
              <a:t> </a:t>
            </a:r>
            <a:r>
              <a:rPr lang="en-US" sz="3383" spc="104" dirty="0" err="1">
                <a:solidFill>
                  <a:srgbClr val="000000"/>
                </a:solidFill>
                <a:latin typeface="Lato Bold"/>
              </a:rPr>
              <a:t>đầu</a:t>
            </a:r>
            <a:r>
              <a:rPr lang="en-US" sz="3383" spc="104" dirty="0">
                <a:solidFill>
                  <a:srgbClr val="000000"/>
                </a:solidFill>
                <a:latin typeface="Lato Bold"/>
              </a:rPr>
              <a:t> </a:t>
            </a:r>
            <a:r>
              <a:rPr lang="en-US" sz="3383" spc="104" dirty="0" err="1">
                <a:solidFill>
                  <a:srgbClr val="000000"/>
                </a:solidFill>
                <a:latin typeface="Lato Bold"/>
              </a:rPr>
              <a:t>vào</a:t>
            </a:r>
            <a:r>
              <a:rPr lang="en-US" sz="3383" spc="104" dirty="0">
                <a:solidFill>
                  <a:srgbClr val="000000"/>
                </a:solidFill>
                <a:latin typeface="Lato Bold"/>
              </a:rPr>
              <a:t>, </a:t>
            </a:r>
            <a:r>
              <a:rPr lang="en-US" sz="3383" spc="104" dirty="0" err="1">
                <a:solidFill>
                  <a:srgbClr val="000000"/>
                </a:solidFill>
                <a:latin typeface="Lato Bold"/>
              </a:rPr>
              <a:t>cấu</a:t>
            </a:r>
            <a:r>
              <a:rPr lang="en-US" sz="3383" spc="104" dirty="0">
                <a:solidFill>
                  <a:srgbClr val="000000"/>
                </a:solidFill>
                <a:latin typeface="Lato Bold"/>
              </a:rPr>
              <a:t> </a:t>
            </a:r>
            <a:r>
              <a:rPr lang="en-US" sz="3383" spc="104" dirty="0" err="1">
                <a:solidFill>
                  <a:srgbClr val="000000"/>
                </a:solidFill>
                <a:latin typeface="Lato Bold"/>
              </a:rPr>
              <a:t>hình</a:t>
            </a:r>
            <a:r>
              <a:rPr lang="en-US" sz="3383" spc="104" dirty="0">
                <a:solidFill>
                  <a:srgbClr val="000000"/>
                </a:solidFill>
                <a:latin typeface="Lato Bold"/>
              </a:rPr>
              <a:t> </a:t>
            </a:r>
            <a:r>
              <a:rPr lang="en-US" sz="3383" spc="104" dirty="0" err="1">
                <a:solidFill>
                  <a:srgbClr val="000000"/>
                </a:solidFill>
                <a:latin typeface="Lato Bold"/>
              </a:rPr>
              <a:t>cài</a:t>
            </a:r>
            <a:r>
              <a:rPr lang="en-US" sz="3383" spc="104" dirty="0">
                <a:solidFill>
                  <a:srgbClr val="000000"/>
                </a:solidFill>
                <a:latin typeface="Lato Bold"/>
              </a:rPr>
              <a:t> </a:t>
            </a:r>
            <a:r>
              <a:rPr lang="en-US" sz="3383" spc="104" dirty="0" err="1">
                <a:solidFill>
                  <a:srgbClr val="000000"/>
                </a:solidFill>
                <a:latin typeface="Lato Bold"/>
              </a:rPr>
              <a:t>đặt</a:t>
            </a:r>
            <a:r>
              <a:rPr lang="en-US" sz="3383" spc="104" dirty="0">
                <a:solidFill>
                  <a:srgbClr val="000000"/>
                </a:solidFill>
                <a:latin typeface="Lato Bold"/>
              </a:rPr>
              <a:t> </a:t>
            </a:r>
            <a:r>
              <a:rPr lang="en-US" sz="3383" spc="104" dirty="0" err="1">
                <a:solidFill>
                  <a:srgbClr val="000000"/>
                </a:solidFill>
                <a:latin typeface="Lato Bold"/>
              </a:rPr>
              <a:t>tối</a:t>
            </a:r>
            <a:r>
              <a:rPr lang="en-US" sz="3383" spc="104" dirty="0">
                <a:solidFill>
                  <a:srgbClr val="000000"/>
                </a:solidFill>
                <a:latin typeface="Lato Bold"/>
              </a:rPr>
              <a:t> </a:t>
            </a:r>
            <a:r>
              <a:rPr lang="en-US" sz="3383" spc="104" dirty="0" err="1">
                <a:solidFill>
                  <a:srgbClr val="000000"/>
                </a:solidFill>
                <a:latin typeface="Lato Bold"/>
              </a:rPr>
              <a:t>ưu</a:t>
            </a:r>
            <a:r>
              <a:rPr lang="en-US" sz="3383" spc="104" dirty="0">
                <a:solidFill>
                  <a:srgbClr val="000000"/>
                </a:solidFill>
                <a:latin typeface="Lato Bold"/>
              </a:rPr>
              <a:t> </a:t>
            </a:r>
            <a:r>
              <a:rPr lang="en-US" sz="3383" spc="104" dirty="0" err="1">
                <a:solidFill>
                  <a:srgbClr val="000000"/>
                </a:solidFill>
                <a:latin typeface="Lato Bold"/>
              </a:rPr>
              <a:t>hóa</a:t>
            </a:r>
            <a:r>
              <a:rPr lang="en-US" sz="3383" spc="104" dirty="0">
                <a:solidFill>
                  <a:srgbClr val="000000"/>
                </a:solidFill>
                <a:latin typeface="Lato Bold"/>
              </a:rPr>
              <a:t>, </a:t>
            </a:r>
            <a:r>
              <a:rPr lang="en-US" sz="3383" spc="104" dirty="0" err="1">
                <a:solidFill>
                  <a:srgbClr val="000000"/>
                </a:solidFill>
                <a:latin typeface="Lato Bold"/>
              </a:rPr>
              <a:t>phân</a:t>
            </a:r>
            <a:r>
              <a:rPr lang="en-US" sz="3383" spc="104" dirty="0">
                <a:solidFill>
                  <a:srgbClr val="000000"/>
                </a:solidFill>
                <a:latin typeface="Lato Bold"/>
              </a:rPr>
              <a:t> </a:t>
            </a:r>
            <a:r>
              <a:rPr lang="en-US" sz="3383" spc="104" dirty="0" err="1">
                <a:solidFill>
                  <a:srgbClr val="000000"/>
                </a:solidFill>
                <a:latin typeface="Lato Bold"/>
              </a:rPr>
              <a:t>tích</a:t>
            </a:r>
            <a:r>
              <a:rPr lang="en-US" sz="3383" spc="104" dirty="0">
                <a:solidFill>
                  <a:srgbClr val="000000"/>
                </a:solidFill>
                <a:latin typeface="Lato Bold"/>
              </a:rPr>
              <a:t> </a:t>
            </a:r>
            <a:r>
              <a:rPr lang="en-US" sz="3383" spc="104" dirty="0" err="1">
                <a:solidFill>
                  <a:srgbClr val="000000"/>
                </a:solidFill>
                <a:latin typeface="Lato Bold"/>
              </a:rPr>
              <a:t>kết</a:t>
            </a:r>
            <a:r>
              <a:rPr lang="en-US" sz="3383" spc="104" dirty="0">
                <a:solidFill>
                  <a:srgbClr val="000000"/>
                </a:solidFill>
                <a:latin typeface="Lato Bold"/>
              </a:rPr>
              <a:t> </a:t>
            </a:r>
            <a:r>
              <a:rPr lang="en-US" sz="3383" spc="104" dirty="0" err="1">
                <a:solidFill>
                  <a:srgbClr val="000000"/>
                </a:solidFill>
                <a:latin typeface="Lato Bold"/>
              </a:rPr>
              <a:t>quả</a:t>
            </a:r>
            <a:endParaRPr lang="en-US" sz="3383" spc="104" dirty="0">
              <a:solidFill>
                <a:srgbClr val="000000"/>
              </a:solidFill>
              <a:latin typeface="Lato Bold"/>
            </a:endParaRPr>
          </a:p>
        </p:txBody>
      </p:sp>
      <p:sp>
        <p:nvSpPr>
          <p:cNvPr id="15" name="TextBox 15"/>
          <p:cNvSpPr txBox="1"/>
          <p:nvPr/>
        </p:nvSpPr>
        <p:spPr>
          <a:xfrm>
            <a:off x="1438021" y="5431678"/>
            <a:ext cx="7716269" cy="960297"/>
          </a:xfrm>
          <a:prstGeom prst="rect">
            <a:avLst/>
          </a:prstGeom>
        </p:spPr>
        <p:txBody>
          <a:bodyPr lIns="0" tIns="0" rIns="0" bIns="0" rtlCol="0" anchor="t">
            <a:spAutoFit/>
          </a:bodyPr>
          <a:lstStyle/>
          <a:p>
            <a:pPr algn="l">
              <a:lnSpc>
                <a:spcPts val="8413"/>
              </a:lnSpc>
            </a:pPr>
            <a:r>
              <a:rPr lang="en-US" sz="4000" spc="-197" dirty="0" err="1">
                <a:solidFill>
                  <a:srgbClr val="000000"/>
                </a:solidFill>
                <a:latin typeface="Roboto Bold Italics"/>
              </a:rPr>
              <a:t>Phạm</a:t>
            </a:r>
            <a:r>
              <a:rPr lang="en-US" sz="4000" spc="-197" dirty="0">
                <a:solidFill>
                  <a:srgbClr val="000000"/>
                </a:solidFill>
                <a:latin typeface="Roboto Bold Italics"/>
              </a:rPr>
              <a:t> vi </a:t>
            </a:r>
            <a:r>
              <a:rPr lang="en-US" sz="4000" spc="-197" dirty="0" err="1">
                <a:solidFill>
                  <a:srgbClr val="000000"/>
                </a:solidFill>
                <a:latin typeface="Roboto Bold Italics"/>
              </a:rPr>
              <a:t>nghiên</a:t>
            </a:r>
            <a:r>
              <a:rPr lang="en-US" sz="4000" spc="-197" dirty="0">
                <a:solidFill>
                  <a:srgbClr val="000000"/>
                </a:solidFill>
                <a:latin typeface="Roboto Bold Italics"/>
              </a:rPr>
              <a:t> </a:t>
            </a:r>
            <a:r>
              <a:rPr lang="en-US" sz="4000" spc="-197" dirty="0" err="1">
                <a:solidFill>
                  <a:srgbClr val="000000"/>
                </a:solidFill>
                <a:latin typeface="Roboto Bold Italics"/>
              </a:rPr>
              <a:t>cứu</a:t>
            </a:r>
            <a:endParaRPr lang="en-US" sz="4000" spc="-197" dirty="0">
              <a:solidFill>
                <a:srgbClr val="000000"/>
              </a:solidFill>
              <a:latin typeface="Roboto Bold Italics"/>
            </a:endParaRPr>
          </a:p>
        </p:txBody>
      </p:sp>
      <p:sp>
        <p:nvSpPr>
          <p:cNvPr id="17" name="TextBox 16">
            <a:extLst>
              <a:ext uri="{FF2B5EF4-FFF2-40B4-BE49-F238E27FC236}">
                <a16:creationId xmlns:a16="http://schemas.microsoft.com/office/drawing/2014/main" id="{F327ABD2-DD99-84E7-86CA-5551AFD66089}"/>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04</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9298406" y="269271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2"/>
            <a:stretch>
              <a:fillRect/>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(5) Hướng phát triển</a:t>
            </a:r>
          </a:p>
        </p:txBody>
      </p:sp>
      <p:sp>
        <p:nvSpPr>
          <p:cNvPr id="13" name="TextBox 13"/>
          <p:cNvSpPr txBox="1"/>
          <p:nvPr/>
        </p:nvSpPr>
        <p:spPr>
          <a:xfrm>
            <a:off x="1427731" y="3962176"/>
            <a:ext cx="7716269" cy="386657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 Mở rộng cơ sở người dùng của mình để bao gồm nhiều ý kiến ​​đa dạng hơn.</a:t>
            </a:r>
          </a:p>
          <a:p>
            <a:pPr>
              <a:lnSpc>
                <a:spcPts val="4365"/>
              </a:lnSpc>
            </a:pPr>
            <a:endParaRPr lang="en-US" sz="3383" spc="104">
              <a:solidFill>
                <a:srgbClr val="000000"/>
              </a:solidFill>
              <a:latin typeface="Lato Bold"/>
            </a:endParaRPr>
          </a:p>
          <a:p>
            <a:pPr marL="730585" lvl="1" indent="-365292">
              <a:lnSpc>
                <a:spcPts val="4365"/>
              </a:lnSpc>
              <a:buFont typeface="Arial"/>
              <a:buChar char="•"/>
            </a:pPr>
            <a:r>
              <a:rPr lang="en-US" sz="3383" spc="104">
                <a:solidFill>
                  <a:srgbClr val="000000"/>
                </a:solidFill>
                <a:latin typeface="Lato Bold"/>
              </a:rPr>
              <a:t>Đưa vào nhiều yếu tố tối ưu hóa hơn</a:t>
            </a:r>
          </a:p>
          <a:p>
            <a:pPr>
              <a:lnSpc>
                <a:spcPts val="4365"/>
              </a:lnSpc>
            </a:pPr>
            <a:endParaRPr lang="en-US" sz="3383" spc="104">
              <a:solidFill>
                <a:srgbClr val="000000"/>
              </a:solidFill>
              <a:latin typeface="Lato Bold"/>
            </a:endParaRPr>
          </a:p>
        </p:txBody>
      </p:sp>
      <p:sp>
        <p:nvSpPr>
          <p:cNvPr id="15" name="TextBox 14">
            <a:extLst>
              <a:ext uri="{FF2B5EF4-FFF2-40B4-BE49-F238E27FC236}">
                <a16:creationId xmlns:a16="http://schemas.microsoft.com/office/drawing/2014/main" id="{9EBB31C2-A593-F254-7C4B-573C6F3EB6B7}"/>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58</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5510" y="9845438"/>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3" name="Freeform 3"/>
          <p:cNvSpPr/>
          <p:nvPr/>
        </p:nvSpPr>
        <p:spPr>
          <a:xfrm rot="-10800000">
            <a:off x="11606913" y="8705493"/>
            <a:ext cx="6874875" cy="2672608"/>
          </a:xfrm>
          <a:custGeom>
            <a:avLst/>
            <a:gdLst/>
            <a:ahLst/>
            <a:cxnLst/>
            <a:rect l="l" t="t" r="r" b="b"/>
            <a:pathLst>
              <a:path w="6874875" h="2672608">
                <a:moveTo>
                  <a:pt x="0" y="0"/>
                </a:moveTo>
                <a:lnTo>
                  <a:pt x="6874875" y="0"/>
                </a:lnTo>
                <a:lnTo>
                  <a:pt x="6874875" y="2672607"/>
                </a:lnTo>
                <a:lnTo>
                  <a:pt x="0" y="2672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4" name="Group 4"/>
          <p:cNvGrpSpPr/>
          <p:nvPr/>
        </p:nvGrpSpPr>
        <p:grpSpPr>
          <a:xfrm>
            <a:off x="9468167" y="9869751"/>
            <a:ext cx="4277493" cy="2401492"/>
            <a:chOff x="0" y="0"/>
            <a:chExt cx="812800" cy="456326"/>
          </a:xfrm>
        </p:grpSpPr>
        <p:sp>
          <p:nvSpPr>
            <p:cNvPr id="5" name="Freeform 5"/>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vi-VN"/>
            </a:p>
          </p:txBody>
        </p:sp>
        <p:sp>
          <p:nvSpPr>
            <p:cNvPr id="6" name="TextBox 6"/>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10800000" flipH="1" flipV="1">
            <a:off x="-2050827" y="-241965"/>
            <a:ext cx="6128414" cy="2288499"/>
          </a:xfrm>
          <a:custGeom>
            <a:avLst/>
            <a:gdLst/>
            <a:ahLst/>
            <a:cxnLst/>
            <a:rect l="l" t="t" r="r" b="b"/>
            <a:pathLst>
              <a:path w="6128414" h="2288499">
                <a:moveTo>
                  <a:pt x="6128414" y="2288499"/>
                </a:moveTo>
                <a:lnTo>
                  <a:pt x="0" y="2288499"/>
                </a:lnTo>
                <a:lnTo>
                  <a:pt x="0" y="0"/>
                </a:lnTo>
                <a:lnTo>
                  <a:pt x="6128414" y="0"/>
                </a:lnTo>
                <a:lnTo>
                  <a:pt x="6128414"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8" name="Group 8"/>
          <p:cNvGrpSpPr/>
          <p:nvPr/>
        </p:nvGrpSpPr>
        <p:grpSpPr>
          <a:xfrm rot="-10800000">
            <a:off x="2432578" y="-2939232"/>
            <a:ext cx="16432054" cy="3123507"/>
            <a:chOff x="0" y="0"/>
            <a:chExt cx="4327784" cy="822652"/>
          </a:xfrm>
        </p:grpSpPr>
        <p:sp>
          <p:nvSpPr>
            <p:cNvPr id="9" name="Freeform 9"/>
            <p:cNvSpPr/>
            <p:nvPr/>
          </p:nvSpPr>
          <p:spPr>
            <a:xfrm>
              <a:off x="0" y="0"/>
              <a:ext cx="4327784" cy="822652"/>
            </a:xfrm>
            <a:custGeom>
              <a:avLst/>
              <a:gdLst/>
              <a:ahLst/>
              <a:cxnLst/>
              <a:rect l="l" t="t" r="r" b="b"/>
              <a:pathLst>
                <a:path w="4327784" h="822652">
                  <a:moveTo>
                    <a:pt x="0" y="0"/>
                  </a:moveTo>
                  <a:lnTo>
                    <a:pt x="4327784" y="0"/>
                  </a:lnTo>
                  <a:lnTo>
                    <a:pt x="4327784" y="822652"/>
                  </a:lnTo>
                  <a:lnTo>
                    <a:pt x="0" y="822652"/>
                  </a:lnTo>
                  <a:close/>
                </a:path>
              </a:pathLst>
            </a:custGeom>
            <a:solidFill>
              <a:srgbClr val="051D64"/>
            </a:solidFill>
          </p:spPr>
          <p:txBody>
            <a:bodyPr/>
            <a:lstStyle/>
            <a:p>
              <a:endParaRPr lang="vi-VN"/>
            </a:p>
          </p:txBody>
        </p:sp>
        <p:sp>
          <p:nvSpPr>
            <p:cNvPr id="10" name="TextBox 10"/>
            <p:cNvSpPr txBox="1"/>
            <p:nvPr/>
          </p:nvSpPr>
          <p:spPr>
            <a:xfrm>
              <a:off x="0" y="-38100"/>
              <a:ext cx="4327784" cy="860752"/>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H="1">
            <a:off x="4077956" y="353478"/>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12" name="Freeform 12"/>
          <p:cNvSpPr/>
          <p:nvPr/>
        </p:nvSpPr>
        <p:spPr>
          <a:xfrm>
            <a:off x="9772460" y="4566157"/>
            <a:ext cx="8341587" cy="4692143"/>
          </a:xfrm>
          <a:custGeom>
            <a:avLst/>
            <a:gdLst/>
            <a:ahLst/>
            <a:cxnLst/>
            <a:rect l="l" t="t" r="r" b="b"/>
            <a:pathLst>
              <a:path w="8341587" h="4692143">
                <a:moveTo>
                  <a:pt x="0" y="0"/>
                </a:moveTo>
                <a:lnTo>
                  <a:pt x="8341587" y="0"/>
                </a:lnTo>
                <a:lnTo>
                  <a:pt x="8341587" y="4692143"/>
                </a:lnTo>
                <a:lnTo>
                  <a:pt x="0" y="4692143"/>
                </a:lnTo>
                <a:lnTo>
                  <a:pt x="0" y="0"/>
                </a:lnTo>
                <a:close/>
              </a:path>
            </a:pathLst>
          </a:custGeom>
          <a:blipFill>
            <a:blip r:embed="rId6"/>
            <a:stretch>
              <a:fillRect/>
            </a:stretch>
          </a:blipFill>
        </p:spPr>
        <p:txBody>
          <a:bodyPr/>
          <a:lstStyle/>
          <a:p>
            <a:endParaRPr lang="vi-VN"/>
          </a:p>
        </p:txBody>
      </p:sp>
      <p:grpSp>
        <p:nvGrpSpPr>
          <p:cNvPr id="13" name="Group 13"/>
          <p:cNvGrpSpPr/>
          <p:nvPr/>
        </p:nvGrpSpPr>
        <p:grpSpPr>
          <a:xfrm>
            <a:off x="15473698" y="353478"/>
            <a:ext cx="2814302" cy="482255"/>
            <a:chOff x="0" y="0"/>
            <a:chExt cx="3752403" cy="643007"/>
          </a:xfrm>
        </p:grpSpPr>
        <p:sp>
          <p:nvSpPr>
            <p:cNvPr id="14" name="AutoShape 14"/>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0" name="AutoShape 20"/>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21" name="AutoShape 21"/>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2" name="TextBox 22"/>
          <p:cNvSpPr txBox="1"/>
          <p:nvPr/>
        </p:nvSpPr>
        <p:spPr>
          <a:xfrm>
            <a:off x="1283943" y="4423282"/>
            <a:ext cx="10322971" cy="2352632"/>
          </a:xfrm>
          <a:prstGeom prst="rect">
            <a:avLst/>
          </a:prstGeom>
        </p:spPr>
        <p:txBody>
          <a:bodyPr lIns="0" tIns="0" rIns="0" bIns="0" rtlCol="0" anchor="t">
            <a:spAutoFit/>
          </a:bodyPr>
          <a:lstStyle/>
          <a:p>
            <a:pPr algn="l">
              <a:lnSpc>
                <a:spcPts val="9415"/>
              </a:lnSpc>
            </a:pPr>
            <a:r>
              <a:rPr lang="en-US" sz="6725" spc="-322" dirty="0">
                <a:solidFill>
                  <a:srgbClr val="051D64"/>
                </a:solidFill>
                <a:latin typeface="Roboto Bold"/>
              </a:rPr>
              <a:t>CẢM ƠN THẦY VÀ CÁC BẠN ĐÃ CHÚ Ý LẮNG NGHE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Freeform 11"/>
          <p:cNvSpPr/>
          <p:nvPr/>
        </p:nvSpPr>
        <p:spPr>
          <a:xfrm>
            <a:off x="9148741" y="3173159"/>
            <a:ext cx="8110559" cy="5407039"/>
          </a:xfrm>
          <a:custGeom>
            <a:avLst/>
            <a:gdLst/>
            <a:ahLst/>
            <a:cxnLst/>
            <a:rect l="l" t="t" r="r" b="b"/>
            <a:pathLst>
              <a:path w="8110559" h="5407039">
                <a:moveTo>
                  <a:pt x="0" y="0"/>
                </a:moveTo>
                <a:lnTo>
                  <a:pt x="8110559" y="0"/>
                </a:lnTo>
                <a:lnTo>
                  <a:pt x="8110559" y="5407040"/>
                </a:lnTo>
                <a:lnTo>
                  <a:pt x="0" y="5407040"/>
                </a:lnTo>
                <a:lnTo>
                  <a:pt x="0" y="0"/>
                </a:lnTo>
                <a:close/>
              </a:path>
            </a:pathLst>
          </a:custGeom>
          <a:blipFill>
            <a:blip r:embed="rId3"/>
            <a:stretch>
              <a:fillRect/>
            </a:stretch>
          </a:blipFill>
        </p:spPr>
        <p:txBody>
          <a:bodyPr/>
          <a:lstStyle/>
          <a:p>
            <a:endParaRPr lang="vi-VN"/>
          </a:p>
        </p:txBody>
      </p:sp>
      <p:sp>
        <p:nvSpPr>
          <p:cNvPr id="12" name="TextBox 12"/>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Mục tiêu, mô tả bài toán</a:t>
            </a:r>
          </a:p>
        </p:txBody>
      </p:sp>
      <p:sp>
        <p:nvSpPr>
          <p:cNvPr id="13" name="TextBox 13"/>
          <p:cNvSpPr txBox="1"/>
          <p:nvPr/>
        </p:nvSpPr>
        <p:spPr>
          <a:xfrm>
            <a:off x="1427731" y="3778275"/>
            <a:ext cx="7277862" cy="441902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Phát triển một DSS có khả năng giải quyết các vấn đề tối ưu hóa vị trí HRSs và HSCs </a:t>
            </a:r>
          </a:p>
          <a:p>
            <a:pPr>
              <a:lnSpc>
                <a:spcPts val="4365"/>
              </a:lnSpc>
            </a:pPr>
            <a:endParaRPr lang="en-US" sz="3383" spc="104">
              <a:solidFill>
                <a:srgbClr val="000000"/>
              </a:solidFill>
              <a:latin typeface="Lato Bold"/>
            </a:endParaRPr>
          </a:p>
          <a:p>
            <a:pPr marL="730585" lvl="1" indent="-365292">
              <a:lnSpc>
                <a:spcPts val="4365"/>
              </a:lnSpc>
              <a:buFont typeface="Arial"/>
              <a:buChar char="•"/>
            </a:pPr>
            <a:r>
              <a:rPr lang="en-US" sz="3383" spc="104">
                <a:solidFill>
                  <a:srgbClr val="000000"/>
                </a:solidFill>
                <a:latin typeface="Lato Bold"/>
              </a:rPr>
              <a:t>Hỗ trợ quyết định của chính phủ và các địa phương trong việc lập kế hoạch cơ sở hạ tầng hydro.</a:t>
            </a:r>
          </a:p>
        </p:txBody>
      </p:sp>
      <p:sp>
        <p:nvSpPr>
          <p:cNvPr id="14" name="TextBox 14"/>
          <p:cNvSpPr txBox="1"/>
          <p:nvPr/>
        </p:nvSpPr>
        <p:spPr>
          <a:xfrm>
            <a:off x="1427731" y="2494128"/>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Mục tiêu</a:t>
            </a:r>
          </a:p>
        </p:txBody>
      </p:sp>
      <p:sp>
        <p:nvSpPr>
          <p:cNvPr id="16" name="TextBox 15">
            <a:extLst>
              <a:ext uri="{FF2B5EF4-FFF2-40B4-BE49-F238E27FC236}">
                <a16:creationId xmlns:a16="http://schemas.microsoft.com/office/drawing/2014/main" id="{47D7DF83-F4CC-915F-70A6-562A00FA14C5}"/>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05</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73698" y="9258300"/>
            <a:ext cx="2814302" cy="482255"/>
            <a:chOff x="0" y="0"/>
            <a:chExt cx="3752403" cy="643007"/>
          </a:xfrm>
        </p:grpSpPr>
        <p:sp>
          <p:nvSpPr>
            <p:cNvPr id="3" name="AutoShape 3"/>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4" name="AutoShape 4"/>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5" name="AutoShape 5"/>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6" name="AutoShape 6"/>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7" name="AutoShape 7"/>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8" name="AutoShape 8"/>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9" name="AutoShape 9"/>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0" name="AutoShape 10"/>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11" name="TextBox 11"/>
          <p:cNvSpPr txBox="1"/>
          <p:nvPr/>
        </p:nvSpPr>
        <p:spPr>
          <a:xfrm>
            <a:off x="1533697" y="1490179"/>
            <a:ext cx="16310107" cy="1004879"/>
          </a:xfrm>
          <a:prstGeom prst="rect">
            <a:avLst/>
          </a:prstGeom>
        </p:spPr>
        <p:txBody>
          <a:bodyPr lIns="0" tIns="0" rIns="0" bIns="0" rtlCol="0" anchor="t">
            <a:spAutoFit/>
          </a:bodyPr>
          <a:lstStyle/>
          <a:p>
            <a:pPr algn="l">
              <a:lnSpc>
                <a:spcPts val="8137"/>
              </a:lnSpc>
            </a:pPr>
            <a:r>
              <a:rPr lang="en-US" sz="5812" spc="-278">
                <a:solidFill>
                  <a:srgbClr val="051D64"/>
                </a:solidFill>
                <a:latin typeface="Roboto Bold"/>
              </a:rPr>
              <a:t>(1) Mục tiêu, mô tả bài toán</a:t>
            </a:r>
          </a:p>
        </p:txBody>
      </p:sp>
      <p:sp>
        <p:nvSpPr>
          <p:cNvPr id="12" name="TextBox 12"/>
          <p:cNvSpPr txBox="1"/>
          <p:nvPr/>
        </p:nvSpPr>
        <p:spPr>
          <a:xfrm>
            <a:off x="1427731" y="3778275"/>
            <a:ext cx="15831569" cy="1104322"/>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Xác định vị trí HRS dựa trên nhu cầu trong từng khu vực</a:t>
            </a:r>
          </a:p>
          <a:p>
            <a:pPr marL="730585" lvl="1" indent="-365292">
              <a:lnSpc>
                <a:spcPts val="4365"/>
              </a:lnSpc>
              <a:buFont typeface="Arial"/>
              <a:buChar char="•"/>
            </a:pPr>
            <a:r>
              <a:rPr lang="en-US" sz="3383" spc="104">
                <a:solidFill>
                  <a:srgbClr val="000000"/>
                </a:solidFill>
                <a:latin typeface="Lato Bold"/>
              </a:rPr>
              <a:t>Tối ưu hóa hệ thống chuỗi cung ứng hydro</a:t>
            </a:r>
          </a:p>
        </p:txBody>
      </p:sp>
      <p:sp>
        <p:nvSpPr>
          <p:cNvPr id="13" name="TextBox 13"/>
          <p:cNvSpPr txBox="1"/>
          <p:nvPr/>
        </p:nvSpPr>
        <p:spPr>
          <a:xfrm>
            <a:off x="1427731" y="2494128"/>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Thực hiện qua 2 bước</a:t>
            </a:r>
          </a:p>
        </p:txBody>
      </p:sp>
      <p:sp>
        <p:nvSpPr>
          <p:cNvPr id="14" name="TextBox 14"/>
          <p:cNvSpPr txBox="1"/>
          <p:nvPr/>
        </p:nvSpPr>
        <p:spPr>
          <a:xfrm>
            <a:off x="1533697" y="6984149"/>
            <a:ext cx="15831569" cy="1647247"/>
          </a:xfrm>
          <a:prstGeom prst="rect">
            <a:avLst/>
          </a:prstGeom>
        </p:spPr>
        <p:txBody>
          <a:bodyPr lIns="0" tIns="0" rIns="0" bIns="0" rtlCol="0" anchor="t">
            <a:spAutoFit/>
          </a:bodyPr>
          <a:lstStyle/>
          <a:p>
            <a:pPr marL="730585" lvl="1" indent="-365292">
              <a:lnSpc>
                <a:spcPts val="4365"/>
              </a:lnSpc>
              <a:buFont typeface="Arial"/>
              <a:buChar char="•"/>
            </a:pPr>
            <a:r>
              <a:rPr lang="en-US" sz="3383" spc="104">
                <a:solidFill>
                  <a:srgbClr val="000000"/>
                </a:solidFill>
                <a:latin typeface="Lato Bold"/>
              </a:rPr>
              <a:t>Phải xem xét và đánh giá các yếu tố biến thiên và tham số khác nhau</a:t>
            </a:r>
          </a:p>
          <a:p>
            <a:pPr>
              <a:lnSpc>
                <a:spcPts val="4365"/>
              </a:lnSpc>
            </a:pPr>
            <a:r>
              <a:rPr lang="en-US" sz="3383" spc="104">
                <a:solidFill>
                  <a:srgbClr val="000000"/>
                </a:solidFill>
                <a:latin typeface="Lato Bold"/>
              </a:rPr>
              <a:t>--&gt; </a:t>
            </a:r>
            <a:r>
              <a:rPr lang="en-US" sz="3383" spc="104">
                <a:solidFill>
                  <a:srgbClr val="FF3131"/>
                </a:solidFill>
                <a:latin typeface="Lato Bold"/>
              </a:rPr>
              <a:t>Cần tạo ra và so sánh các kịch bản khả thi</a:t>
            </a:r>
          </a:p>
          <a:p>
            <a:pPr marL="730585" lvl="1" indent="-365292">
              <a:lnSpc>
                <a:spcPts val="4365"/>
              </a:lnSpc>
              <a:buFont typeface="Arial"/>
              <a:buChar char="•"/>
            </a:pPr>
            <a:r>
              <a:rPr lang="en-US" sz="3383" spc="104">
                <a:solidFill>
                  <a:srgbClr val="000000"/>
                </a:solidFill>
                <a:latin typeface="Lato Bold"/>
              </a:rPr>
              <a:t>Giao diện người dùng cũng cần được chú trọng</a:t>
            </a:r>
          </a:p>
        </p:txBody>
      </p:sp>
      <p:sp>
        <p:nvSpPr>
          <p:cNvPr id="15" name="TextBox 15"/>
          <p:cNvSpPr txBox="1"/>
          <p:nvPr/>
        </p:nvSpPr>
        <p:spPr>
          <a:xfrm>
            <a:off x="1533697" y="5700002"/>
            <a:ext cx="7716269" cy="960297"/>
          </a:xfrm>
          <a:prstGeom prst="rect">
            <a:avLst/>
          </a:prstGeom>
        </p:spPr>
        <p:txBody>
          <a:bodyPr lIns="0" tIns="0" rIns="0" bIns="0" rtlCol="0" anchor="t">
            <a:spAutoFit/>
          </a:bodyPr>
          <a:lstStyle/>
          <a:p>
            <a:pPr algn="l">
              <a:lnSpc>
                <a:spcPts val="8413"/>
              </a:lnSpc>
            </a:pPr>
            <a:r>
              <a:rPr lang="en-US" sz="4000" spc="-197">
                <a:solidFill>
                  <a:srgbClr val="000000"/>
                </a:solidFill>
                <a:latin typeface="Roboto Bold Italics"/>
              </a:rPr>
              <a:t>Thách thức</a:t>
            </a:r>
          </a:p>
        </p:txBody>
      </p:sp>
      <p:sp>
        <p:nvSpPr>
          <p:cNvPr id="17" name="TextBox 16">
            <a:extLst>
              <a:ext uri="{FF2B5EF4-FFF2-40B4-BE49-F238E27FC236}">
                <a16:creationId xmlns:a16="http://schemas.microsoft.com/office/drawing/2014/main" id="{E8A6B42A-EB7A-52F4-1BDC-9B3E2D1FA21A}"/>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06</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6248" y="-600788"/>
            <a:ext cx="8454062" cy="1648542"/>
          </a:xfrm>
          <a:custGeom>
            <a:avLst/>
            <a:gdLst/>
            <a:ahLst/>
            <a:cxnLst/>
            <a:rect l="l" t="t" r="r" b="b"/>
            <a:pathLst>
              <a:path w="8454062" h="1648542">
                <a:moveTo>
                  <a:pt x="0" y="0"/>
                </a:moveTo>
                <a:lnTo>
                  <a:pt x="8454062" y="0"/>
                </a:lnTo>
                <a:lnTo>
                  <a:pt x="8454062" y="1648543"/>
                </a:lnTo>
                <a:lnTo>
                  <a:pt x="0" y="164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flipV="1">
            <a:off x="-3146727" y="7995104"/>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vi-VN"/>
          </a:p>
        </p:txBody>
      </p:sp>
      <p:grpSp>
        <p:nvGrpSpPr>
          <p:cNvPr id="4" name="Group 4"/>
          <p:cNvGrpSpPr/>
          <p:nvPr/>
        </p:nvGrpSpPr>
        <p:grpSpPr>
          <a:xfrm>
            <a:off x="2020220" y="9935835"/>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vi-VN"/>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V="1">
            <a:off x="2963006" y="9568866"/>
            <a:ext cx="8115511" cy="57150"/>
          </a:xfrm>
          <a:prstGeom prst="line">
            <a:avLst/>
          </a:prstGeom>
          <a:ln w="104775" cap="flat">
            <a:solidFill>
              <a:srgbClr val="F9B680"/>
            </a:solidFill>
            <a:prstDash val="solid"/>
            <a:headEnd type="none" w="sm" len="sm"/>
            <a:tailEnd type="none" w="sm" len="sm"/>
          </a:ln>
        </p:spPr>
        <p:txBody>
          <a:bodyPr/>
          <a:lstStyle/>
          <a:p>
            <a:endParaRPr lang="vi-VN"/>
          </a:p>
        </p:txBody>
      </p:sp>
      <p:sp>
        <p:nvSpPr>
          <p:cNvPr id="8" name="TextBox 8"/>
          <p:cNvSpPr txBox="1"/>
          <p:nvPr/>
        </p:nvSpPr>
        <p:spPr>
          <a:xfrm>
            <a:off x="0" y="3217827"/>
            <a:ext cx="4490966" cy="3790223"/>
          </a:xfrm>
          <a:prstGeom prst="rect">
            <a:avLst/>
          </a:prstGeom>
        </p:spPr>
        <p:txBody>
          <a:bodyPr lIns="0" tIns="0" rIns="0" bIns="0" rtlCol="0" anchor="t">
            <a:spAutoFit/>
          </a:bodyPr>
          <a:lstStyle/>
          <a:p>
            <a:pPr>
              <a:lnSpc>
                <a:spcPts val="29961"/>
              </a:lnSpc>
            </a:pPr>
            <a:r>
              <a:rPr lang="en-US" sz="24967">
                <a:solidFill>
                  <a:srgbClr val="D18547"/>
                </a:solidFill>
                <a:latin typeface="Oswald Bold"/>
              </a:rPr>
              <a:t>02</a:t>
            </a:r>
          </a:p>
        </p:txBody>
      </p:sp>
      <p:sp>
        <p:nvSpPr>
          <p:cNvPr id="9" name="TextBox 9"/>
          <p:cNvSpPr txBox="1"/>
          <p:nvPr/>
        </p:nvSpPr>
        <p:spPr>
          <a:xfrm>
            <a:off x="4175503" y="3711330"/>
            <a:ext cx="9780697" cy="1212908"/>
          </a:xfrm>
          <a:prstGeom prst="rect">
            <a:avLst/>
          </a:prstGeom>
        </p:spPr>
        <p:txBody>
          <a:bodyPr lIns="0" tIns="0" rIns="0" bIns="0" rtlCol="0" anchor="t">
            <a:spAutoFit/>
          </a:bodyPr>
          <a:lstStyle/>
          <a:p>
            <a:pPr algn="l">
              <a:lnSpc>
                <a:spcPts val="10072"/>
              </a:lnSpc>
            </a:pPr>
            <a:r>
              <a:rPr lang="en-US" sz="7194" spc="-236">
                <a:solidFill>
                  <a:srgbClr val="051D64"/>
                </a:solidFill>
                <a:latin typeface="Be Vietnam Ultra-Bold"/>
              </a:rPr>
              <a:t>Mô hình sử dụng</a:t>
            </a:r>
          </a:p>
        </p:txBody>
      </p:sp>
      <p:sp>
        <p:nvSpPr>
          <p:cNvPr id="10" name="TextBox 10"/>
          <p:cNvSpPr txBox="1"/>
          <p:nvPr/>
        </p:nvSpPr>
        <p:spPr>
          <a:xfrm>
            <a:off x="4339224" y="5076825"/>
            <a:ext cx="8706764" cy="1604712"/>
          </a:xfrm>
          <a:prstGeom prst="rect">
            <a:avLst/>
          </a:prstGeom>
        </p:spPr>
        <p:txBody>
          <a:bodyPr lIns="0" tIns="0" rIns="0" bIns="0" rtlCol="0" anchor="t">
            <a:spAutoFit/>
          </a:bodyPr>
          <a:lstStyle/>
          <a:p>
            <a:pPr>
              <a:lnSpc>
                <a:spcPts val="4286"/>
              </a:lnSpc>
            </a:pPr>
            <a:r>
              <a:rPr lang="en-US" sz="2976" spc="92">
                <a:solidFill>
                  <a:srgbClr val="000000"/>
                </a:solidFill>
                <a:latin typeface="Lato Bold"/>
              </a:rPr>
              <a:t>Max covering model</a:t>
            </a:r>
          </a:p>
          <a:p>
            <a:pPr>
              <a:lnSpc>
                <a:spcPts val="4286"/>
              </a:lnSpc>
            </a:pPr>
            <a:r>
              <a:rPr lang="en-US" sz="2976" spc="92">
                <a:solidFill>
                  <a:srgbClr val="000000"/>
                </a:solidFill>
                <a:latin typeface="Lato Bold"/>
              </a:rPr>
              <a:t>p-median model</a:t>
            </a:r>
          </a:p>
          <a:p>
            <a:pPr>
              <a:lnSpc>
                <a:spcPts val="4286"/>
              </a:lnSpc>
            </a:pPr>
            <a:r>
              <a:rPr lang="en-US" sz="2976" spc="92">
                <a:solidFill>
                  <a:srgbClr val="000000"/>
                </a:solidFill>
                <a:latin typeface="Lato Bold"/>
              </a:rPr>
              <a:t>Flow-refueling location model</a:t>
            </a:r>
          </a:p>
        </p:txBody>
      </p:sp>
      <p:grpSp>
        <p:nvGrpSpPr>
          <p:cNvPr id="11" name="Group 11"/>
          <p:cNvGrpSpPr/>
          <p:nvPr/>
        </p:nvGrpSpPr>
        <p:grpSpPr>
          <a:xfrm>
            <a:off x="15473698" y="9258300"/>
            <a:ext cx="2814302" cy="482255"/>
            <a:chOff x="0" y="0"/>
            <a:chExt cx="3752403" cy="643007"/>
          </a:xfrm>
        </p:grpSpPr>
        <p:sp>
          <p:nvSpPr>
            <p:cNvPr id="12" name="AutoShape 12"/>
            <p:cNvSpPr/>
            <p:nvPr/>
          </p:nvSpPr>
          <p:spPr>
            <a:xfrm>
              <a:off x="3379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3" name="AutoShape 13"/>
            <p:cNvSpPr/>
            <p:nvPr/>
          </p:nvSpPr>
          <p:spPr>
            <a:xfrm>
              <a:off x="488750"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4" name="AutoShape 14"/>
            <p:cNvSpPr/>
            <p:nvPr/>
          </p:nvSpPr>
          <p:spPr>
            <a:xfrm>
              <a:off x="94370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5" name="AutoShape 15"/>
            <p:cNvSpPr/>
            <p:nvPr/>
          </p:nvSpPr>
          <p:spPr>
            <a:xfrm>
              <a:off x="1398665"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6" name="AutoShape 16"/>
            <p:cNvSpPr/>
            <p:nvPr/>
          </p:nvSpPr>
          <p:spPr>
            <a:xfrm>
              <a:off x="1853623"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7" name="AutoShape 17"/>
            <p:cNvSpPr/>
            <p:nvPr/>
          </p:nvSpPr>
          <p:spPr>
            <a:xfrm>
              <a:off x="2308581"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8" name="AutoShape 18"/>
            <p:cNvSpPr/>
            <p:nvPr/>
          </p:nvSpPr>
          <p:spPr>
            <a:xfrm>
              <a:off x="2763538"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sp>
          <p:nvSpPr>
            <p:cNvPr id="19" name="AutoShape 19"/>
            <p:cNvSpPr/>
            <p:nvPr/>
          </p:nvSpPr>
          <p:spPr>
            <a:xfrm>
              <a:off x="3218496" y="28877"/>
              <a:ext cx="500114" cy="585254"/>
            </a:xfrm>
            <a:prstGeom prst="line">
              <a:avLst/>
            </a:prstGeom>
            <a:ln w="88900" cap="flat">
              <a:solidFill>
                <a:srgbClr val="BEC6D4"/>
              </a:solidFill>
              <a:prstDash val="solid"/>
              <a:headEnd type="none" w="sm" len="sm"/>
              <a:tailEnd type="none" w="sm" len="sm"/>
            </a:ln>
          </p:spPr>
          <p:txBody>
            <a:bodyPr/>
            <a:lstStyle/>
            <a:p>
              <a:endParaRPr lang="vi-VN"/>
            </a:p>
          </p:txBody>
        </p:sp>
      </p:grpSp>
      <p:sp>
        <p:nvSpPr>
          <p:cNvPr id="20" name="Freeform 20"/>
          <p:cNvSpPr/>
          <p:nvPr/>
        </p:nvSpPr>
        <p:spPr>
          <a:xfrm>
            <a:off x="14312563" y="3403719"/>
            <a:ext cx="3427005" cy="3418438"/>
          </a:xfrm>
          <a:custGeom>
            <a:avLst/>
            <a:gdLst/>
            <a:ahLst/>
            <a:cxnLst/>
            <a:rect l="l" t="t" r="r" b="b"/>
            <a:pathLst>
              <a:path w="3427005" h="3418438">
                <a:moveTo>
                  <a:pt x="0" y="0"/>
                </a:moveTo>
                <a:lnTo>
                  <a:pt x="3427006" y="0"/>
                </a:lnTo>
                <a:lnTo>
                  <a:pt x="3427006" y="3418438"/>
                </a:lnTo>
                <a:lnTo>
                  <a:pt x="0" y="3418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2" name="TextBox 21">
            <a:extLst>
              <a:ext uri="{FF2B5EF4-FFF2-40B4-BE49-F238E27FC236}">
                <a16:creationId xmlns:a16="http://schemas.microsoft.com/office/drawing/2014/main" id="{F57D7C8B-0B82-05CD-3CE2-1569F489F9A7}"/>
              </a:ext>
            </a:extLst>
          </p:cNvPr>
          <p:cNvSpPr txBox="1"/>
          <p:nvPr/>
        </p:nvSpPr>
        <p:spPr>
          <a:xfrm>
            <a:off x="14837578" y="9256606"/>
            <a:ext cx="611065" cy="553998"/>
          </a:xfrm>
          <a:prstGeom prst="rect">
            <a:avLst/>
          </a:prstGeom>
          <a:noFill/>
        </p:spPr>
        <p:txBody>
          <a:bodyPr wrap="none" rtlCol="0">
            <a:spAutoFit/>
          </a:bodyPr>
          <a:lstStyle/>
          <a:p>
            <a:r>
              <a:rPr lang="en-US" sz="3000" dirty="0">
                <a:solidFill>
                  <a:schemeClr val="accent1">
                    <a:lumMod val="75000"/>
                  </a:schemeClr>
                </a:solidFill>
                <a:latin typeface="Arial" panose="020B0604020202020204" pitchFamily="34" charset="0"/>
                <a:cs typeface="Arial" panose="020B0604020202020204" pitchFamily="34" charset="0"/>
              </a:rPr>
              <a:t>07</a:t>
            </a:r>
            <a:endParaRPr lang="vi-VN" sz="3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6473</Words>
  <Application>Microsoft Office PowerPoint</Application>
  <PresentationFormat>Custom</PresentationFormat>
  <Paragraphs>587</Paragraphs>
  <Slides>61</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Cooper Hewitt</vt:lpstr>
      <vt:lpstr>Lato Bold Italics</vt:lpstr>
      <vt:lpstr>Oswald Bold</vt:lpstr>
      <vt:lpstr>Roboto Bold</vt:lpstr>
      <vt:lpstr>Lato Bold</vt:lpstr>
      <vt:lpstr>Arial</vt:lpstr>
      <vt:lpstr>Be Vietnam Ultra-Bold</vt:lpstr>
      <vt:lpstr>Roboto Bold Italics</vt:lpstr>
      <vt:lpstr>Barlow Medium</vt:lpstr>
      <vt:lpstr>Calibri</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DSS_Slide</dc:title>
  <cp:lastModifiedBy>Bùi Đức Duy</cp:lastModifiedBy>
  <cp:revision>7</cp:revision>
  <dcterms:created xsi:type="dcterms:W3CDTF">2006-08-16T00:00:00Z</dcterms:created>
  <dcterms:modified xsi:type="dcterms:W3CDTF">2024-05-08T17:00:44Z</dcterms:modified>
  <dc:identifier>DAGDiV_8uyo</dc:identifier>
</cp:coreProperties>
</file>